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7.xml"/>
  <Override ContentType="application/vnd.openxmlformats-officedocument.presentationml.notesSlide+xml" PartName="/ppt/notesSlides/notesSlide59.xml"/>
  <Override ContentType="application/vnd.openxmlformats-officedocument.presentationml.notesSlide+xml" PartName="/ppt/notesSlides/notesSlide32.xml"/>
  <Override ContentType="application/vnd.openxmlformats-officedocument.presentationml.notesSlide+xml" PartName="/ppt/notesSlides/notesSlide84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6.xml"/>
  <Override ContentType="application/vnd.openxmlformats-officedocument.presentationml.notesSlide+xml" PartName="/ppt/notesSlides/notesSlide33.xml"/>
  <Override ContentType="application/vnd.openxmlformats-officedocument.presentationml.notesSlide+xml" PartName="/ppt/notesSlides/notesSlide41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50.xml"/>
  <Override ContentType="application/vnd.openxmlformats-officedocument.presentationml.notesSlide+xml" PartName="/ppt/notesSlides/notesSlide68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42.xml"/>
  <Override ContentType="application/vnd.openxmlformats-officedocument.presentationml.notesSlide+xml" PartName="/ppt/notesSlides/notesSlide82.xml"/>
  <Override ContentType="application/vnd.openxmlformats-officedocument.presentationml.notesSlide+xml" PartName="/ppt/notesSlides/notesSlide85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34.xml"/>
  <Override ContentType="application/vnd.openxmlformats-officedocument.presentationml.notesSlide+xml" PartName="/ppt/notesSlides/notesSlide51.xml"/>
  <Override ContentType="application/vnd.openxmlformats-officedocument.presentationml.notesSlide+xml" PartName="/ppt/notesSlides/notesSlide77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43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73.xml"/>
  <Override ContentType="application/vnd.openxmlformats-officedocument.presentationml.notesSlide+xml" PartName="/ppt/notesSlides/notesSlide56.xml"/>
  <Override ContentType="application/vnd.openxmlformats-officedocument.presentationml.notesSlide+xml" PartName="/ppt/notesSlides/notesSlide81.xml"/>
  <Override ContentType="application/vnd.openxmlformats-officedocument.presentationml.notesSlide+xml" PartName="/ppt/notesSlides/notesSlide30.xml"/>
  <Override ContentType="application/vnd.openxmlformats-officedocument.presentationml.notesSlide+xml" PartName="/ppt/notesSlides/notesSlide69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39.xml"/>
  <Override ContentType="application/vnd.openxmlformats-officedocument.presentationml.notesSlide+xml" PartName="/ppt/notesSlides/notesSlide31.xml"/>
  <Override ContentType="application/vnd.openxmlformats-officedocument.presentationml.notesSlide+xml" PartName="/ppt/notesSlides/notesSlide80.xml"/>
  <Override ContentType="application/vnd.openxmlformats-officedocument.presentationml.notesSlide+xml" PartName="/ppt/notesSlides/notesSlide61.xml"/>
  <Override ContentType="application/vnd.openxmlformats-officedocument.presentationml.notesSlide+xml" PartName="/ppt/notesSlides/notesSlide74.xml"/>
  <Override ContentType="application/vnd.openxmlformats-officedocument.presentationml.notesSlide+xml" PartName="/ppt/notesSlides/notesSlide57.xml"/>
  <Override ContentType="application/vnd.openxmlformats-officedocument.presentationml.notesSlide+xml" PartName="/ppt/notesSlides/notesSlide44.xml"/>
  <Override ContentType="application/vnd.openxmlformats-officedocument.presentationml.notesSlide+xml" PartName="/ppt/notesSlides/notesSlide58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75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37.xml"/>
  <Override ContentType="application/vnd.openxmlformats-officedocument.presentationml.notesSlide+xml" PartName="/ppt/notesSlides/notesSlide62.xml"/>
  <Override ContentType="application/vnd.openxmlformats-officedocument.presentationml.notesSlide+xml" PartName="/ppt/notesSlides/notesSlide29.xml"/>
  <Override ContentType="application/vnd.openxmlformats-officedocument.presentationml.notesSlide+xml" PartName="/ppt/notesSlides/notesSlide54.xml"/>
  <Override ContentType="application/vnd.openxmlformats-officedocument.presentationml.notesSlide+xml" PartName="/ppt/notesSlides/notesSlide45.xml"/>
  <Override ContentType="application/vnd.openxmlformats-officedocument.presentationml.notesSlide+xml" PartName="/ppt/notesSlides/notesSlide70.xml"/>
  <Override ContentType="application/vnd.openxmlformats-officedocument.presentationml.notesSlide+xml" PartName="/ppt/notesSlides/notesSlide46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28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63.xml"/>
  <Override ContentType="application/vnd.openxmlformats-officedocument.presentationml.notesSlide+xml" PartName="/ppt/notesSlides/notesSlide5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47.xml"/>
  <Override ContentType="application/vnd.openxmlformats-officedocument.presentationml.notesSlide+xml" PartName="/ppt/notesSlides/notesSlide72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60.xml"/>
  <Override ContentType="application/vnd.openxmlformats-officedocument.presentationml.notesSlide+xml" PartName="/ppt/notesSlides/notesSlide38.xml"/>
  <Override ContentType="application/vnd.openxmlformats-officedocument.presentationml.notesSlide+xml" PartName="/ppt/notesSlides/notesSlide64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48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5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35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65.xml"/>
  <Override ContentType="application/vnd.openxmlformats-officedocument.presentationml.notesSlide+xml" PartName="/ppt/notesSlides/notesSlide78.xml"/>
  <Override ContentType="application/vnd.openxmlformats-officedocument.presentationml.notesSlide+xml" PartName="/ppt/notesSlides/notesSlide79.xml"/>
  <Override ContentType="application/vnd.openxmlformats-officedocument.presentationml.notesSlide+xml" PartName="/ppt/notesSlides/notesSlide36.xml"/>
  <Override ContentType="application/vnd.openxmlformats-officedocument.presentationml.notesSlide+xml" PartName="/ppt/notesSlides/notesSlide49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83.xml"/>
  <Override ContentType="application/vnd.openxmlformats-officedocument.presentationml.notesSlide+xml" PartName="/ppt/notesSlides/notesSlide71.xml"/>
  <Override ContentType="application/vnd.openxmlformats-officedocument.presentationml.notesSlide+xml" PartName="/ppt/notesSlides/notesSlide53.xml"/>
  <Override ContentType="application/vnd.openxmlformats-officedocument.presentationml.notesSlide+xml" PartName="/ppt/notesSlides/notesSlide40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66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43.xml"/>
  <Override ContentType="application/vnd.openxmlformats-officedocument.presentationml.slide+xml" PartName="/ppt/slides/slide78.xml"/>
  <Override ContentType="application/vnd.openxmlformats-officedocument.presentationml.slide+xml" PartName="/ppt/slides/slide35.xml"/>
  <Override ContentType="application/vnd.openxmlformats-officedocument.presentationml.slide+xml" PartName="/ppt/slides/slide60.xml"/>
  <Override ContentType="application/vnd.openxmlformats-officedocument.presentationml.slide+xml" PartName="/ppt/slides/slide52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slide+xml" PartName="/ppt/slides/slide69.xml"/>
  <Override ContentType="application/vnd.openxmlformats-officedocument.presentationml.slide+xml" PartName="/ppt/slides/slide85.xml"/>
  <Override ContentType="application/vnd.openxmlformats-officedocument.presentationml.slide+xml" PartName="/ppt/slides/slide17.xml"/>
  <Override ContentType="application/vnd.openxmlformats-officedocument.presentationml.slide+xml" PartName="/ppt/slides/slide42.xml"/>
  <Override ContentType="application/vnd.openxmlformats-officedocument.presentationml.slide+xml" PartName="/ppt/slides/slide25.xml"/>
  <Override ContentType="application/vnd.openxmlformats-officedocument.presentationml.slide+xml" PartName="/ppt/slides/slide50.xml"/>
  <Override ContentType="application/vnd.openxmlformats-officedocument.presentationml.slide+xml" PartName="/ppt/slides/slide77.xml"/>
  <Override ContentType="application/vnd.openxmlformats-officedocument.presentationml.slide+xml" PartName="/ppt/slides/slide34.xml"/>
  <Override ContentType="application/vnd.openxmlformats-officedocument.presentationml.slide+xml" PartName="/ppt/slides/slide33.xml"/>
  <Override ContentType="application/vnd.openxmlformats-officedocument.presentationml.slide+xml" PartName="/ppt/slides/slide51.xml"/>
  <Override ContentType="application/vnd.openxmlformats-officedocument.presentationml.slide+xml" PartName="/ppt/slides/slide16.xml"/>
  <Override ContentType="application/vnd.openxmlformats-officedocument.presentationml.slide+xml" PartName="/ppt/slides/slide68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84.xml"/>
  <Override ContentType="application/vnd.openxmlformats-officedocument.presentationml.slide+xml" PartName="/ppt/slides/slide37.xml"/>
  <Override ContentType="application/vnd.openxmlformats-officedocument.presentationml.slide+xml" PartName="/ppt/slides/slide71.xml"/>
  <Override ContentType="application/vnd.openxmlformats-officedocument.presentationml.slide+xml" PartName="/ppt/slides/slide41.xml"/>
  <Override ContentType="application/vnd.openxmlformats-officedocument.presentationml.slide+xml" PartName="/ppt/slides/slide67.xml"/>
  <Override ContentType="application/vnd.openxmlformats-officedocument.presentationml.slide+xml" PartName="/ppt/slides/slide7.xml"/>
  <Override ContentType="application/vnd.openxmlformats-officedocument.presentationml.slide+xml" PartName="/ppt/slides/slide54.xml"/>
  <Override ContentType="application/vnd.openxmlformats-officedocument.presentationml.slide+xml" PartName="/ppt/slides/slide36.xml"/>
  <Override ContentType="application/vnd.openxmlformats-officedocument.presentationml.slide+xml" PartName="/ppt/slides/slide66.xml"/>
  <Override ContentType="application/vnd.openxmlformats-officedocument.presentationml.slide+xml" PartName="/ppt/slides/slide79.xml"/>
  <Override ContentType="application/vnd.openxmlformats-officedocument.presentationml.slide+xml" PartName="/ppt/slides/slide23.xml"/>
  <Override ContentType="application/vnd.openxmlformats-officedocument.presentationml.slide+xml" PartName="/ppt/slides/slide49.xml"/>
  <Override ContentType="application/vnd.openxmlformats-officedocument.presentationml.slide+xml" PartName="/ppt/slides/slide10.xml"/>
  <Override ContentType="application/vnd.openxmlformats-officedocument.presentationml.slide+xml" PartName="/ppt/slides/slide83.xml"/>
  <Override ContentType="application/vnd.openxmlformats-officedocument.presentationml.slide+xml" PartName="/ppt/slides/slide70.xml"/>
  <Override ContentType="application/vnd.openxmlformats-officedocument.presentationml.slide+xml" PartName="/ppt/slides/slide6.xml"/>
  <Override ContentType="application/vnd.openxmlformats-officedocument.presentationml.slide+xml" PartName="/ppt/slides/slide53.xml"/>
  <Override ContentType="application/vnd.openxmlformats-officedocument.presentationml.slide+xml" PartName="/ppt/slides/slide40.xml"/>
  <Override ContentType="application/vnd.openxmlformats-officedocument.presentationml.slide+xml" PartName="/ppt/slides/slide48.xml"/>
  <Override ContentType="application/vnd.openxmlformats-officedocument.presentationml.slide+xml" PartName="/ppt/slides/slide73.xml"/>
  <Override ContentType="application/vnd.openxmlformats-officedocument.presentationml.slide+xml" PartName="/ppt/slides/slide30.xml"/>
  <Override ContentType="application/vnd.openxmlformats-officedocument.presentationml.slide+xml" PartName="/ppt/slides/slide22.xml"/>
  <Override ContentType="application/vnd.openxmlformats-officedocument.presentationml.slide+xml" PartName="/ppt/slides/slide82.xml"/>
  <Override ContentType="application/vnd.openxmlformats-officedocument.presentationml.slide+xml" PartName="/ppt/slides/slide39.xml"/>
  <Override ContentType="application/vnd.openxmlformats-officedocument.presentationml.slide+xml" PartName="/ppt/slides/slide65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6.xml"/>
  <Override ContentType="application/vnd.openxmlformats-officedocument.presentationml.slide+xml" PartName="/ppt/slides/slide12.xml"/>
  <Override ContentType="application/vnd.openxmlformats-officedocument.presentationml.slide+xml" PartName="/ppt/slides/slide47.xml"/>
  <Override ContentType="application/vnd.openxmlformats-officedocument.presentationml.slide+xml" PartName="/ppt/slides/slide72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38.xml"/>
  <Override ContentType="application/vnd.openxmlformats-officedocument.presentationml.slide+xml" PartName="/ppt/slides/slide46.xml"/>
  <Override ContentType="application/vnd.openxmlformats-officedocument.presentationml.slide+xml" PartName="/ppt/slides/slide64.xml"/>
  <Override ContentType="application/vnd.openxmlformats-officedocument.presentationml.slide+xml" PartName="/ppt/slides/slide81.xml"/>
  <Override ContentType="application/vnd.openxmlformats-officedocument.presentationml.slide+xml" PartName="/ppt/slides/slide8.xml"/>
  <Override ContentType="application/vnd.openxmlformats-officedocument.presentationml.slide+xml" PartName="/ppt/slides/slide55.xml"/>
  <Override ContentType="application/vnd.openxmlformats-officedocument.presentationml.slide+xml" PartName="/ppt/slides/slide29.xml"/>
  <Override ContentType="application/vnd.openxmlformats-officedocument.presentationml.slide+xml" PartName="/ppt/slides/slide59.xml"/>
  <Override ContentType="application/vnd.openxmlformats-officedocument.presentationml.slide+xml" PartName="/ppt/slides/slide32.xml"/>
  <Override ContentType="application/vnd.openxmlformats-officedocument.presentationml.slide+xml" PartName="/ppt/slides/slide62.xml"/>
  <Override ContentType="application/vnd.openxmlformats-officedocument.presentationml.slide+xml" PartName="/ppt/slides/slide75.xml"/>
  <Override ContentType="application/vnd.openxmlformats-officedocument.presentationml.slide+xml" PartName="/ppt/slides/slide76.xml"/>
  <Override ContentType="application/vnd.openxmlformats-officedocument.presentationml.slide+xml" PartName="/ppt/slides/slide1.xml"/>
  <Override ContentType="application/vnd.openxmlformats-officedocument.presentationml.slide+xml" PartName="/ppt/slides/slide58.xml"/>
  <Override ContentType="application/vnd.openxmlformats-officedocument.presentationml.slide+xml" PartName="/ppt/slides/slide63.xml"/>
  <Override ContentType="application/vnd.openxmlformats-officedocument.presentationml.slide+xml" PartName="/ppt/slides/slide45.xml"/>
  <Override ContentType="application/vnd.openxmlformats-officedocument.presentationml.slide+xml" PartName="/ppt/slides/slide28.xml"/>
  <Override ContentType="application/vnd.openxmlformats-officedocument.presentationml.slide+xml" PartName="/ppt/slides/slide80.xml"/>
  <Override ContentType="application/vnd.openxmlformats-officedocument.presentationml.slide+xml" PartName="/ppt/slides/slide15.xml"/>
  <Override ContentType="application/vnd.openxmlformats-officedocument.presentationml.slide+xml" PartName="/ppt/slides/slide61.xml"/>
  <Override ContentType="application/vnd.openxmlformats-officedocument.presentationml.slide+xml" PartName="/ppt/slides/slide31.xml"/>
  <Override ContentType="application/vnd.openxmlformats-officedocument.presentationml.slide+xml" PartName="/ppt/slides/slide74.xml"/>
  <Override ContentType="application/vnd.openxmlformats-officedocument.presentationml.slide+xml" PartName="/ppt/slides/slide27.xml"/>
  <Override ContentType="application/vnd.openxmlformats-officedocument.presentationml.slide+xml" PartName="/ppt/slides/slide57.xml"/>
  <Override ContentType="application/vnd.openxmlformats-officedocument.presentationml.slide+xml" PartName="/ppt/slides/slide2.xml"/>
  <Override ContentType="application/vnd.openxmlformats-officedocument.presentationml.slide+xml" PartName="/ppt/slides/slide44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  <p:sldId id="285" r:id="rId35"/>
    <p:sldId id="286" r:id="rId36"/>
    <p:sldId id="287" r:id="rId37"/>
    <p:sldId id="288" r:id="rId38"/>
    <p:sldId id="289" r:id="rId39"/>
    <p:sldId id="290" r:id="rId40"/>
    <p:sldId id="291" r:id="rId41"/>
    <p:sldId id="292" r:id="rId42"/>
    <p:sldId id="293" r:id="rId43"/>
    <p:sldId id="294" r:id="rId44"/>
    <p:sldId id="295" r:id="rId45"/>
    <p:sldId id="296" r:id="rId46"/>
    <p:sldId id="297" r:id="rId47"/>
    <p:sldId id="298" r:id="rId48"/>
    <p:sldId id="299" r:id="rId49"/>
    <p:sldId id="300" r:id="rId50"/>
    <p:sldId id="301" r:id="rId51"/>
    <p:sldId id="302" r:id="rId52"/>
    <p:sldId id="303" r:id="rId53"/>
    <p:sldId id="304" r:id="rId54"/>
    <p:sldId id="305" r:id="rId55"/>
    <p:sldId id="306" r:id="rId56"/>
    <p:sldId id="307" r:id="rId57"/>
    <p:sldId id="308" r:id="rId58"/>
    <p:sldId id="309" r:id="rId59"/>
    <p:sldId id="310" r:id="rId60"/>
    <p:sldId id="311" r:id="rId61"/>
    <p:sldId id="312" r:id="rId62"/>
    <p:sldId id="313" r:id="rId63"/>
    <p:sldId id="314" r:id="rId64"/>
    <p:sldId id="315" r:id="rId65"/>
    <p:sldId id="316" r:id="rId66"/>
    <p:sldId id="317" r:id="rId67"/>
    <p:sldId id="318" r:id="rId68"/>
    <p:sldId id="319" r:id="rId69"/>
    <p:sldId id="320" r:id="rId70"/>
    <p:sldId id="321" r:id="rId71"/>
    <p:sldId id="322" r:id="rId72"/>
    <p:sldId id="323" r:id="rId73"/>
    <p:sldId id="324" r:id="rId74"/>
    <p:sldId id="325" r:id="rId75"/>
    <p:sldId id="326" r:id="rId76"/>
    <p:sldId id="327" r:id="rId77"/>
    <p:sldId id="328" r:id="rId78"/>
    <p:sldId id="329" r:id="rId79"/>
    <p:sldId id="330" r:id="rId80"/>
    <p:sldId id="331" r:id="rId81"/>
    <p:sldId id="332" r:id="rId82"/>
    <p:sldId id="333" r:id="rId83"/>
    <p:sldId id="334" r:id="rId84"/>
    <p:sldId id="335" r:id="rId85"/>
    <p:sldId id="336" r:id="rId86"/>
    <p:sldId id="337" r:id="rId87"/>
    <p:sldId id="338" r:id="rId88"/>
    <p:sldId id="339" r:id="rId89"/>
    <p:sldId id="340" r:id="rId90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40" Type="http://schemas.openxmlformats.org/officeDocument/2006/relationships/slide" Target="slides/slide35.xml"/><Relationship Id="rId84" Type="http://schemas.openxmlformats.org/officeDocument/2006/relationships/slide" Target="slides/slide79.xml"/><Relationship Id="rId83" Type="http://schemas.openxmlformats.org/officeDocument/2006/relationships/slide" Target="slides/slide78.xml"/><Relationship Id="rId42" Type="http://schemas.openxmlformats.org/officeDocument/2006/relationships/slide" Target="slides/slide37.xml"/><Relationship Id="rId86" Type="http://schemas.openxmlformats.org/officeDocument/2006/relationships/slide" Target="slides/slide81.xml"/><Relationship Id="rId41" Type="http://schemas.openxmlformats.org/officeDocument/2006/relationships/slide" Target="slides/slide36.xml"/><Relationship Id="rId85" Type="http://schemas.openxmlformats.org/officeDocument/2006/relationships/slide" Target="slides/slide80.xml"/><Relationship Id="rId44" Type="http://schemas.openxmlformats.org/officeDocument/2006/relationships/slide" Target="slides/slide39.xml"/><Relationship Id="rId88" Type="http://schemas.openxmlformats.org/officeDocument/2006/relationships/slide" Target="slides/slide83.xml"/><Relationship Id="rId43" Type="http://schemas.openxmlformats.org/officeDocument/2006/relationships/slide" Target="slides/slide38.xml"/><Relationship Id="rId87" Type="http://schemas.openxmlformats.org/officeDocument/2006/relationships/slide" Target="slides/slide82.xml"/><Relationship Id="rId46" Type="http://schemas.openxmlformats.org/officeDocument/2006/relationships/slide" Target="slides/slide41.xml"/><Relationship Id="rId45" Type="http://schemas.openxmlformats.org/officeDocument/2006/relationships/slide" Target="slides/slide40.xml"/><Relationship Id="rId89" Type="http://schemas.openxmlformats.org/officeDocument/2006/relationships/slide" Target="slides/slide84.xml"/><Relationship Id="rId80" Type="http://schemas.openxmlformats.org/officeDocument/2006/relationships/slide" Target="slides/slide75.xml"/><Relationship Id="rId82" Type="http://schemas.openxmlformats.org/officeDocument/2006/relationships/slide" Target="slides/slide77.xml"/><Relationship Id="rId81" Type="http://schemas.openxmlformats.org/officeDocument/2006/relationships/slide" Target="slides/slide76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48" Type="http://schemas.openxmlformats.org/officeDocument/2006/relationships/slide" Target="slides/slide43.xml"/><Relationship Id="rId47" Type="http://schemas.openxmlformats.org/officeDocument/2006/relationships/slide" Target="slides/slide42.xml"/><Relationship Id="rId49" Type="http://schemas.openxmlformats.org/officeDocument/2006/relationships/slide" Target="slides/slide4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73" Type="http://schemas.openxmlformats.org/officeDocument/2006/relationships/slide" Target="slides/slide68.xml"/><Relationship Id="rId72" Type="http://schemas.openxmlformats.org/officeDocument/2006/relationships/slide" Target="slides/slide67.xml"/><Relationship Id="rId31" Type="http://schemas.openxmlformats.org/officeDocument/2006/relationships/slide" Target="slides/slide26.xml"/><Relationship Id="rId75" Type="http://schemas.openxmlformats.org/officeDocument/2006/relationships/slide" Target="slides/slide70.xml"/><Relationship Id="rId30" Type="http://schemas.openxmlformats.org/officeDocument/2006/relationships/slide" Target="slides/slide25.xml"/><Relationship Id="rId74" Type="http://schemas.openxmlformats.org/officeDocument/2006/relationships/slide" Target="slides/slide69.xml"/><Relationship Id="rId33" Type="http://schemas.openxmlformats.org/officeDocument/2006/relationships/slide" Target="slides/slide28.xml"/><Relationship Id="rId77" Type="http://schemas.openxmlformats.org/officeDocument/2006/relationships/slide" Target="slides/slide72.xml"/><Relationship Id="rId32" Type="http://schemas.openxmlformats.org/officeDocument/2006/relationships/slide" Target="slides/slide27.xml"/><Relationship Id="rId76" Type="http://schemas.openxmlformats.org/officeDocument/2006/relationships/slide" Target="slides/slide71.xml"/><Relationship Id="rId35" Type="http://schemas.openxmlformats.org/officeDocument/2006/relationships/slide" Target="slides/slide30.xml"/><Relationship Id="rId79" Type="http://schemas.openxmlformats.org/officeDocument/2006/relationships/slide" Target="slides/slide74.xml"/><Relationship Id="rId34" Type="http://schemas.openxmlformats.org/officeDocument/2006/relationships/slide" Target="slides/slide29.xml"/><Relationship Id="rId78" Type="http://schemas.openxmlformats.org/officeDocument/2006/relationships/slide" Target="slides/slide73.xml"/><Relationship Id="rId71" Type="http://schemas.openxmlformats.org/officeDocument/2006/relationships/slide" Target="slides/slide66.xml"/><Relationship Id="rId70" Type="http://schemas.openxmlformats.org/officeDocument/2006/relationships/slide" Target="slides/slide65.xml"/><Relationship Id="rId37" Type="http://schemas.openxmlformats.org/officeDocument/2006/relationships/slide" Target="slides/slide32.xml"/><Relationship Id="rId36" Type="http://schemas.openxmlformats.org/officeDocument/2006/relationships/slide" Target="slides/slide31.xml"/><Relationship Id="rId39" Type="http://schemas.openxmlformats.org/officeDocument/2006/relationships/slide" Target="slides/slide34.xml"/><Relationship Id="rId38" Type="http://schemas.openxmlformats.org/officeDocument/2006/relationships/slide" Target="slides/slide33.xml"/><Relationship Id="rId62" Type="http://schemas.openxmlformats.org/officeDocument/2006/relationships/slide" Target="slides/slide57.xml"/><Relationship Id="rId61" Type="http://schemas.openxmlformats.org/officeDocument/2006/relationships/slide" Target="slides/slide56.xml"/><Relationship Id="rId20" Type="http://schemas.openxmlformats.org/officeDocument/2006/relationships/slide" Target="slides/slide15.xml"/><Relationship Id="rId64" Type="http://schemas.openxmlformats.org/officeDocument/2006/relationships/slide" Target="slides/slide59.xml"/><Relationship Id="rId63" Type="http://schemas.openxmlformats.org/officeDocument/2006/relationships/slide" Target="slides/slide58.xml"/><Relationship Id="rId22" Type="http://schemas.openxmlformats.org/officeDocument/2006/relationships/slide" Target="slides/slide17.xml"/><Relationship Id="rId66" Type="http://schemas.openxmlformats.org/officeDocument/2006/relationships/slide" Target="slides/slide61.xml"/><Relationship Id="rId21" Type="http://schemas.openxmlformats.org/officeDocument/2006/relationships/slide" Target="slides/slide16.xml"/><Relationship Id="rId65" Type="http://schemas.openxmlformats.org/officeDocument/2006/relationships/slide" Target="slides/slide60.xml"/><Relationship Id="rId24" Type="http://schemas.openxmlformats.org/officeDocument/2006/relationships/slide" Target="slides/slide19.xml"/><Relationship Id="rId68" Type="http://schemas.openxmlformats.org/officeDocument/2006/relationships/slide" Target="slides/slide63.xml"/><Relationship Id="rId23" Type="http://schemas.openxmlformats.org/officeDocument/2006/relationships/slide" Target="slides/slide18.xml"/><Relationship Id="rId67" Type="http://schemas.openxmlformats.org/officeDocument/2006/relationships/slide" Target="slides/slide62.xml"/><Relationship Id="rId60" Type="http://schemas.openxmlformats.org/officeDocument/2006/relationships/slide" Target="slides/slide55.xml"/><Relationship Id="rId26" Type="http://schemas.openxmlformats.org/officeDocument/2006/relationships/slide" Target="slides/slide21.xml"/><Relationship Id="rId25" Type="http://schemas.openxmlformats.org/officeDocument/2006/relationships/slide" Target="slides/slide20.xml"/><Relationship Id="rId69" Type="http://schemas.openxmlformats.org/officeDocument/2006/relationships/slide" Target="slides/slide64.xml"/><Relationship Id="rId28" Type="http://schemas.openxmlformats.org/officeDocument/2006/relationships/slide" Target="slides/slide23.xml"/><Relationship Id="rId27" Type="http://schemas.openxmlformats.org/officeDocument/2006/relationships/slide" Target="slides/slide22.xml"/><Relationship Id="rId29" Type="http://schemas.openxmlformats.org/officeDocument/2006/relationships/slide" Target="slides/slide24.xml"/><Relationship Id="rId51" Type="http://schemas.openxmlformats.org/officeDocument/2006/relationships/slide" Target="slides/slide46.xml"/><Relationship Id="rId50" Type="http://schemas.openxmlformats.org/officeDocument/2006/relationships/slide" Target="slides/slide45.xml"/><Relationship Id="rId53" Type="http://schemas.openxmlformats.org/officeDocument/2006/relationships/slide" Target="slides/slide48.xml"/><Relationship Id="rId52" Type="http://schemas.openxmlformats.org/officeDocument/2006/relationships/slide" Target="slides/slide47.xml"/><Relationship Id="rId11" Type="http://schemas.openxmlformats.org/officeDocument/2006/relationships/slide" Target="slides/slide6.xml"/><Relationship Id="rId55" Type="http://schemas.openxmlformats.org/officeDocument/2006/relationships/slide" Target="slides/slide50.xml"/><Relationship Id="rId10" Type="http://schemas.openxmlformats.org/officeDocument/2006/relationships/slide" Target="slides/slide5.xml"/><Relationship Id="rId54" Type="http://schemas.openxmlformats.org/officeDocument/2006/relationships/slide" Target="slides/slide49.xml"/><Relationship Id="rId13" Type="http://schemas.openxmlformats.org/officeDocument/2006/relationships/slide" Target="slides/slide8.xml"/><Relationship Id="rId57" Type="http://schemas.openxmlformats.org/officeDocument/2006/relationships/slide" Target="slides/slide52.xml"/><Relationship Id="rId12" Type="http://schemas.openxmlformats.org/officeDocument/2006/relationships/slide" Target="slides/slide7.xml"/><Relationship Id="rId56" Type="http://schemas.openxmlformats.org/officeDocument/2006/relationships/slide" Target="slides/slide51.xml"/><Relationship Id="rId90" Type="http://schemas.openxmlformats.org/officeDocument/2006/relationships/slide" Target="slides/slide85.xml"/><Relationship Id="rId15" Type="http://schemas.openxmlformats.org/officeDocument/2006/relationships/slide" Target="slides/slide10.xml"/><Relationship Id="rId59" Type="http://schemas.openxmlformats.org/officeDocument/2006/relationships/slide" Target="slides/slide54.xml"/><Relationship Id="rId14" Type="http://schemas.openxmlformats.org/officeDocument/2006/relationships/slide" Target="slides/slide9.xml"/><Relationship Id="rId58" Type="http://schemas.openxmlformats.org/officeDocument/2006/relationships/slide" Target="slides/slide53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g6b31c7e4f9_0_4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5" name="Google Shape;115;g6b31c7e4f9_0_4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g6b31c7e4f9_0_5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" name="Google Shape;120;g6b31c7e4f9_0_5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6b31c7e4f9_0_5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7" name="Google Shape;127;g6b31c7e4f9_0_5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g6b31c7e4f9_0_6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4" name="Google Shape;134;g6b31c7e4f9_0_6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g75784e38bb_0_9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1" name="Google Shape;141;g75784e38bb_0_9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g6b31c7e4f9_0_6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7" name="Google Shape;147;g6b31c7e4f9_0_6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g75784e38bb_0_2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4" name="Google Shape;154;g75784e38bb_0_2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g6b31c7e4f9_0_7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1" name="Google Shape;161;g6b31c7e4f9_0_7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g6b31c7e4f9_0_7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6" name="Google Shape;166;g6b31c7e4f9_0_7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g755a3e9e6f_0_8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3" name="Google Shape;173;g755a3e9e6f_0_8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g70c495657c_0_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Google Shape;61;g70c495657c_0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g6b31c7e4f9_0_8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9" name="Google Shape;179;g6b31c7e4f9_0_8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g6b31c7e4f9_0_10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5" name="Google Shape;185;g6b31c7e4f9_0_10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9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g6b31c7e4f9_0_11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1" name="Google Shape;191;g6b31c7e4f9_0_1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95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g6b31c7e4f9_0_9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7" name="Google Shape;197;g6b31c7e4f9_0_9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0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g75784e38bb_0_9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3" name="Google Shape;203;g75784e38bb_0_9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08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g6b31c7e4f9_0_12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0" name="Google Shape;210;g6b31c7e4f9_0_12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14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Google Shape;215;g755a3e9e6f_0_2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6" name="Google Shape;216;g755a3e9e6f_0_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20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Google Shape;221;g755a3e9e6f_0_3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2" name="Google Shape;222;g755a3e9e6f_0_3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26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Google Shape;227;g755a3e9e6f_0_2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8" name="Google Shape;228;g755a3e9e6f_0_2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3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Google Shape;232;g6b31c7e4f9_0_13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3" name="Google Shape;233;g6b31c7e4f9_0_13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g70c495657c_0_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g70c495657c_0_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37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Google Shape;238;g6b31c7e4f9_0_15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9" name="Google Shape;239;g6b31c7e4f9_0_15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44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Google Shape;245;g6b31c7e4f9_0_16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6" name="Google Shape;246;g6b31c7e4f9_0_16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50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Google Shape;251;g6b31c7e4f9_0_16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2" name="Google Shape;252;g6b31c7e4f9_0_16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56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Google Shape;257;g6b31c7e4f9_0_17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8" name="Google Shape;258;g6b31c7e4f9_0_17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62" name="Shape 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Google Shape;263;g75784e38bb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4" name="Google Shape;264;g75784e38bb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68" name="Shape 2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" name="Google Shape;269;g6b31c7e4f9_0_18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0" name="Google Shape;270;g6b31c7e4f9_0_18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74" name="Shape 2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Google Shape;275;g6b31c7e4f9_0_13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6" name="Google Shape;276;g6b31c7e4f9_0_13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81" name="Shape 2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" name="Google Shape;282;g6b31c7e4f9_0_14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3" name="Google Shape;283;g6b31c7e4f9_0_14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87" name="Shape 2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" name="Google Shape;288;g6b31c7e4f9_0_17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9" name="Google Shape;289;g6b31c7e4f9_0_17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94" name="Shape 2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Google Shape;295;g755a3e9e6f_0_3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6" name="Google Shape;296;g755a3e9e6f_0_3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g6b31c7e4f9_0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Google Shape;74;g6b31c7e4f9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00" name="Shape 3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Google Shape;301;g755a3e9e6f_0_4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2" name="Google Shape;302;g755a3e9e6f_0_4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06" name="Shape 3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Google Shape;307;g6b31c7e4f9_0_22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8" name="Google Shape;308;g6b31c7e4f9_0_22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12" name="Shape 3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" name="Google Shape;313;g75784e38bb_0_11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4" name="Google Shape;314;g75784e38bb_0_1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18" name="Shape 3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" name="Google Shape;319;g6b31c7e4f9_0_19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0" name="Google Shape;320;g6b31c7e4f9_0_19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25" name="Shape 3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Google Shape;326;g75784e38bb_0_4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7" name="Google Shape;327;g75784e38bb_0_4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31" name="Shape 3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" name="Google Shape;332;g6b31c7e4f9_0_20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3" name="Google Shape;333;g6b31c7e4f9_0_20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37" name="Shape 3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" name="Google Shape;338;g75784e38bb_0_6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9" name="Google Shape;339;g75784e38bb_0_6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43" name="Shape 3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" name="Google Shape;344;g75784e38bb_0_6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45" name="Google Shape;345;g75784e38bb_0_6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49" name="Shape 3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0" name="Google Shape;350;g75784e38bb_0_7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1" name="Google Shape;351;g75784e38bb_0_7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55" name="Shape 3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" name="Google Shape;356;g75784e38bb_0_10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7" name="Google Shape;357;g75784e38bb_0_10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g6b31c7e4f9_0_2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Google Shape;80;g6b31c7e4f9_0_2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61" name="Shape 3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2" name="Google Shape;362;g75784e38bb_0_8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63" name="Google Shape;363;g75784e38bb_0_8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67" name="Shape 3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" name="Google Shape;368;g75784e38bb_0_3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69" name="Google Shape;369;g75784e38bb_0_3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73" name="Shape 3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" name="Google Shape;374;g75784e38bb_0_13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75" name="Google Shape;375;g75784e38bb_0_1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79" name="Shape 3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0" name="Google Shape;380;g75784e38bb_0_5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1" name="Google Shape;381;g75784e38bb_0_5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85" name="Shape 3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6" name="Google Shape;386;g75784e38bb_0_5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7" name="Google Shape;387;g75784e38bb_0_5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91" name="Shape 3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2" name="Google Shape;392;g755a3e9e6f_0_5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3" name="Google Shape;393;g755a3e9e6f_0_5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97" name="Shape 3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8" name="Google Shape;398;g6b31c7e4f9_0_20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9" name="Google Shape;399;g6b31c7e4f9_0_20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05" name="Shape 4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6" name="Google Shape;406;g6b31c7e4f9_0_2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07" name="Google Shape;407;g6b31c7e4f9_0_2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10" name="Shape 4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" name="Google Shape;411;g6b31c7e4f9_0_22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12" name="Google Shape;412;g6b31c7e4f9_0_2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15" name="Shape 4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6" name="Google Shape;416;g755a3e9e6f_0_5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17" name="Google Shape;417;g755a3e9e6f_0_5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75784e38bb_0_2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Google Shape;86;g75784e38bb_0_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20" name="Shape 4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1" name="Google Shape;421;g6b31c7e4f9_0_23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22" name="Google Shape;422;g6b31c7e4f9_0_23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27" name="Shape 4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8" name="Google Shape;428;g6b31c7e4f9_0_24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29" name="Google Shape;429;g6b31c7e4f9_0_24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34" name="Shape 4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5" name="Google Shape;435;g755a3e9e6f_0_11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36" name="Google Shape;436;g755a3e9e6f_0_1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41" name="Shape 4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2" name="Google Shape;442;g755a3e9e6f_0_11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43" name="Google Shape;443;g755a3e9e6f_0_1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48" name="Shape 4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9" name="Google Shape;449;g75784e38bb_0_1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50" name="Google Shape;450;g75784e38bb_0_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55" name="Shape 4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6" name="Google Shape;456;g755a3e9e6f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57" name="Google Shape;457;g755a3e9e6f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62" name="Shape 4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3" name="Google Shape;463;g755a3e9e6f_0_6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64" name="Google Shape;464;g755a3e9e6f_0_6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69" name="Shape 4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0" name="Google Shape;470;g755a3e9e6f_0_6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71" name="Google Shape;471;g755a3e9e6f_0_6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76" name="Shape 4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7" name="Google Shape;477;g755a3e9e6f_0_7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78" name="Google Shape;478;g755a3e9e6f_0_7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83" name="Shape 4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4" name="Google Shape;484;g755a3e9e6f_0_7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85" name="Google Shape;485;g755a3e9e6f_0_7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6b31c7e4f9_0_3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Google Shape;91;g6b31c7e4f9_0_3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90" name="Shape 4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" name="Google Shape;491;g755a3e9e6f_0_8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92" name="Google Shape;492;g755a3e9e6f_0_8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97" name="Shape 4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8" name="Google Shape;498;g755a3e9e6f_0_10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99" name="Google Shape;499;g755a3e9e6f_0_10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4" name="Shape 5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5" name="Google Shape;505;g75784e38bb_0_13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06" name="Google Shape;506;g75784e38bb_0_13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9" name="Shape 5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0" name="Google Shape;510;g755a3e9e6f_0_12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11" name="Google Shape;511;g755a3e9e6f_0_12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16" name="Shape 5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7" name="Google Shape;517;g755a3e9e6f_0_12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18" name="Google Shape;518;g755a3e9e6f_0_12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22" name="Shape 5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3" name="Google Shape;523;g755a3e9e6f_0_13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4" name="Google Shape;524;g755a3e9e6f_0_13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28" name="Shape 5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9" name="Google Shape;529;g755a3e9e6f_0_13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30" name="Google Shape;530;g755a3e9e6f_0_13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34" name="Shape 5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5" name="Google Shape;535;g75784e38bb_0_14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36" name="Google Shape;536;g75784e38bb_0_14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40" name="Shape 5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1" name="Google Shape;541;g755a3e9e6f_0_14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42" name="Google Shape;542;g755a3e9e6f_0_14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46" name="Shape 5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7" name="Google Shape;547;g755a3e9e6f_0_14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48" name="Google Shape;548;g755a3e9e6f_0_14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g755a3e9e6f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Google Shape;99;g755a3e9e6f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52" name="Shape 5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" name="Google Shape;553;g755a3e9e6f_0_15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54" name="Google Shape;554;g755a3e9e6f_0_15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58" name="Shape 5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9" name="Google Shape;559;g755a3e9e6f_0_15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60" name="Google Shape;560;g755a3e9e6f_0_15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64" name="Shape 5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5" name="Google Shape;565;g755a3e9e6f_0_16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66" name="Google Shape;566;g755a3e9e6f_0_16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70" name="Shape 5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1" name="Google Shape;571;g755a3e9e6f_0_16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2" name="Google Shape;572;g755a3e9e6f_0_16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76" name="Shape 5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7" name="Google Shape;577;g755a3e9e6f_0_17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8" name="Google Shape;578;g755a3e9e6f_0_17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81" name="Shape 5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2" name="Google Shape;582;g755a3e9e6f_0_17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3" name="Google Shape;583;g755a3e9e6f_0_17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755a3e9e6f_0_1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Google Shape;107;g755a3e9e6f_0_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7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8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6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2.pn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Relationship Id="rId3" Type="http://schemas.openxmlformats.org/officeDocument/2006/relationships/hyperlink" Target="https://twitter.com/parsonsj/status/1181950504068210689" TargetMode="Externa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3.png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7.png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5.png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4.xml"/><Relationship Id="rId3" Type="http://schemas.openxmlformats.org/officeDocument/2006/relationships/image" Target="../media/image1.png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9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3.png"/></Relationships>
</file>

<file path=ppt/slides/_rels/slide3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0.xml"/><Relationship Id="rId3" Type="http://schemas.openxmlformats.org/officeDocument/2006/relationships/image" Target="../media/image16.png"/></Relationships>
</file>

<file path=ppt/slides/_rels/slide3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1.xml"/></Relationships>
</file>

<file path=ppt/slides/_rels/slide3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2.xml"/></Relationships>
</file>

<file path=ppt/slides/_rels/slide3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3.xml"/></Relationships>
</file>

<file path=ppt/slides/_rels/slide3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4.xml"/></Relationships>
</file>

<file path=ppt/slides/_rels/slide3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5.xml"/></Relationships>
</file>

<file path=ppt/slides/_rels/slide3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6.xml"/><Relationship Id="rId3" Type="http://schemas.openxmlformats.org/officeDocument/2006/relationships/image" Target="../media/image15.png"/></Relationships>
</file>

<file path=ppt/slides/_rels/slide3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7.xml"/></Relationships>
</file>

<file path=ppt/slides/_rels/slide3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8.xml"/><Relationship Id="rId3" Type="http://schemas.openxmlformats.org/officeDocument/2006/relationships/image" Target="../media/image9.png"/></Relationships>
</file>

<file path=ppt/slides/_rels/slide3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9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4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0.xml"/></Relationships>
</file>

<file path=ppt/slides/_rels/slide4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1.xml"/></Relationships>
</file>

<file path=ppt/slides/_rels/slide4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2.xml"/><Relationship Id="rId3" Type="http://schemas.openxmlformats.org/officeDocument/2006/relationships/hyperlink" Target="https://wave.webaim.org/" TargetMode="External"/></Relationships>
</file>

<file path=ppt/slides/_rels/slide4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3.xml"/><Relationship Id="rId3" Type="http://schemas.openxmlformats.org/officeDocument/2006/relationships/image" Target="../media/image10.png"/></Relationships>
</file>

<file path=ppt/slides/_rels/slide4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4.xml"/></Relationships>
</file>

<file path=ppt/slides/_rels/slide4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5.xml"/></Relationships>
</file>

<file path=ppt/slides/_rels/slide4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6.xml"/></Relationships>
</file>

<file path=ppt/slides/_rels/slide4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7.xml"/></Relationships>
</file>

<file path=ppt/slides/_rels/slide4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8.xml"/></Relationships>
</file>

<file path=ppt/slides/_rels/slide4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9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5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0.xml"/></Relationships>
</file>

<file path=ppt/slides/_rels/slide5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1.xml"/></Relationships>
</file>

<file path=ppt/slides/_rels/slide5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2.xml"/></Relationships>
</file>

<file path=ppt/slides/_rels/slide5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3.xml"/></Relationships>
</file>

<file path=ppt/slides/_rels/slide5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4.xml"/></Relationships>
</file>

<file path=ppt/slides/_rels/slide5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5.xml"/></Relationships>
</file>

<file path=ppt/slides/_rels/slide5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6.xml"/><Relationship Id="rId3" Type="http://schemas.openxmlformats.org/officeDocument/2006/relationships/image" Target="../media/image12.png"/></Relationships>
</file>

<file path=ppt/slides/_rels/slide5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7.xml"/></Relationships>
</file>

<file path=ppt/slides/_rels/slide5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8.xml"/></Relationships>
</file>

<file path=ppt/slides/_rels/slide5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9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6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0.xml"/><Relationship Id="rId3" Type="http://schemas.openxmlformats.org/officeDocument/2006/relationships/image" Target="../media/image14.png"/></Relationships>
</file>

<file path=ppt/slides/_rels/slide6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1.xml"/><Relationship Id="rId3" Type="http://schemas.openxmlformats.org/officeDocument/2006/relationships/image" Target="../media/image11.png"/></Relationships>
</file>

<file path=ppt/slides/_rels/slide6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2.xml"/><Relationship Id="rId3" Type="http://schemas.openxmlformats.org/officeDocument/2006/relationships/image" Target="../media/image11.png"/></Relationships>
</file>

<file path=ppt/slides/_rels/slide6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3.xml"/><Relationship Id="rId3" Type="http://schemas.openxmlformats.org/officeDocument/2006/relationships/image" Target="../media/image11.png"/></Relationships>
</file>

<file path=ppt/slides/_rels/slide6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4.xml"/><Relationship Id="rId3" Type="http://schemas.openxmlformats.org/officeDocument/2006/relationships/image" Target="../media/image11.png"/></Relationships>
</file>

<file path=ppt/slides/_rels/slide6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5.xml"/><Relationship Id="rId3" Type="http://schemas.openxmlformats.org/officeDocument/2006/relationships/image" Target="../media/image19.png"/></Relationships>
</file>

<file path=ppt/slides/_rels/slide6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6.xml"/><Relationship Id="rId3" Type="http://schemas.openxmlformats.org/officeDocument/2006/relationships/image" Target="../media/image19.png"/></Relationships>
</file>

<file path=ppt/slides/_rels/slide6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7.xml"/><Relationship Id="rId3" Type="http://schemas.openxmlformats.org/officeDocument/2006/relationships/image" Target="../media/image19.png"/></Relationships>
</file>

<file path=ppt/slides/_rels/slide6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8.xml"/><Relationship Id="rId3" Type="http://schemas.openxmlformats.org/officeDocument/2006/relationships/image" Target="../media/image20.png"/></Relationships>
</file>

<file path=ppt/slides/_rels/slide6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9.xml"/><Relationship Id="rId3" Type="http://schemas.openxmlformats.org/officeDocument/2006/relationships/image" Target="../media/image20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4.jpg"/></Relationships>
</file>

<file path=ppt/slides/_rels/slide7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0.xml"/><Relationship Id="rId3" Type="http://schemas.openxmlformats.org/officeDocument/2006/relationships/image" Target="../media/image20.png"/></Relationships>
</file>

<file path=ppt/slides/_rels/slide7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1.xml"/><Relationship Id="rId3" Type="http://schemas.openxmlformats.org/officeDocument/2006/relationships/image" Target="../media/image20.png"/></Relationships>
</file>

<file path=ppt/slides/_rels/slide7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2.xml"/></Relationships>
</file>

<file path=ppt/slides/_rels/slide7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3.xml"/><Relationship Id="rId3" Type="http://schemas.openxmlformats.org/officeDocument/2006/relationships/image" Target="../media/image18.png"/></Relationships>
</file>

<file path=ppt/slides/_rels/slide7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4.xml"/></Relationships>
</file>

<file path=ppt/slides/_rels/slide7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5.xml"/></Relationships>
</file>

<file path=ppt/slides/_rels/slide7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6.xml"/></Relationships>
</file>

<file path=ppt/slides/_rels/slide7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7.xml"/></Relationships>
</file>

<file path=ppt/slides/_rels/slide7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8.xml"/></Relationships>
</file>

<file path=ppt/slides/_rels/slide7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9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4.jpg"/></Relationships>
</file>

<file path=ppt/slides/_rels/slide8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0.xml"/></Relationships>
</file>

<file path=ppt/slides/_rels/slide8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1.xml"/></Relationships>
</file>

<file path=ppt/slides/_rels/slide8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2.xml"/></Relationships>
</file>

<file path=ppt/slides/_rels/slide8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3.xml"/></Relationships>
</file>

<file path=ppt/slides/_rels/slide8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4.xml"/></Relationships>
</file>

<file path=ppt/slides/_rels/slide8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5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4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199202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/>
              <a:t>Empowering Users Through Effective Usability</a:t>
            </a:r>
            <a:endParaRPr b="1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144167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4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2400">
              <a:solidFill>
                <a:schemeClr val="dk1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br>
              <a:rPr b="1" lang="en" sz="2400"/>
            </a:br>
            <a:r>
              <a:rPr b="1" lang="en" sz="2400"/>
              <a:t>New York Technical Services Librarians</a:t>
            </a:r>
            <a:endParaRPr b="1" sz="24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/>
              <a:t>November 19, 2019</a:t>
            </a:r>
            <a:br>
              <a:rPr b="1" lang="en" sz="2400"/>
            </a:br>
            <a:r>
              <a:rPr b="1" lang="en" sz="2400"/>
              <a:t>Junior Tidal </a:t>
            </a:r>
            <a:br>
              <a:rPr b="1" lang="en" sz="2400"/>
            </a:br>
            <a:r>
              <a:rPr b="1" lang="en" sz="2400"/>
              <a:t>Web Services &amp; Multimedia Librarian, Assoc. Prof. </a:t>
            </a:r>
            <a:br>
              <a:rPr b="1" lang="en" sz="2400"/>
            </a:br>
            <a:r>
              <a:rPr b="1" lang="en" sz="2400"/>
              <a:t>New York City College of Technology, CUNY</a:t>
            </a:r>
            <a:endParaRPr b="1" sz="2400"/>
          </a:p>
        </p:txBody>
      </p:sp>
      <p:sp>
        <p:nvSpPr>
          <p:cNvPr id="56" name="Google Shape;56;p13"/>
          <p:cNvSpPr txBox="1"/>
          <p:nvPr/>
        </p:nvSpPr>
        <p:spPr>
          <a:xfrm>
            <a:off x="1280050" y="4538375"/>
            <a:ext cx="3782100" cy="60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7" name="Google Shape;57;p13"/>
          <p:cNvSpPr txBox="1"/>
          <p:nvPr/>
        </p:nvSpPr>
        <p:spPr>
          <a:xfrm>
            <a:off x="256000" y="4677250"/>
            <a:ext cx="1698900" cy="337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@JuniorTidal</a:t>
            </a:r>
            <a:endParaRPr/>
          </a:p>
        </p:txBody>
      </p:sp>
      <p:pic>
        <p:nvPicPr>
          <p:cNvPr id="58" name="Google Shape;58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088750" y="4698363"/>
            <a:ext cx="838200" cy="2952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22"/>
          <p:cNvSpPr txBox="1"/>
          <p:nvPr>
            <p:ph type="title"/>
          </p:nvPr>
        </p:nvSpPr>
        <p:spPr>
          <a:xfrm>
            <a:off x="311700" y="194655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Why It Usability Important?</a:t>
            </a:r>
            <a:endParaRPr b="1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2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Why it usability important?</a:t>
            </a:r>
            <a:endParaRPr b="1"/>
          </a:p>
        </p:txBody>
      </p:sp>
      <p:sp>
        <p:nvSpPr>
          <p:cNvPr id="123" name="Google Shape;123;p2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Usability makes websites and systems more accessible. 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124" name="Google Shape;124;p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643375" y="2979050"/>
            <a:ext cx="2100925" cy="21009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2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Why it usability important?</a:t>
            </a:r>
            <a:endParaRPr b="1"/>
          </a:p>
        </p:txBody>
      </p:sp>
      <p:sp>
        <p:nvSpPr>
          <p:cNvPr id="130" name="Google Shape;130;p2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U</a:t>
            </a:r>
            <a:r>
              <a:rPr lang="en"/>
              <a:t>sability testing identifies errors and obstacles users encounter.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131" name="Google Shape;131;p2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43125" y="2134900"/>
            <a:ext cx="3008600" cy="3008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2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Why it usability important?</a:t>
            </a:r>
            <a:endParaRPr b="1"/>
          </a:p>
        </p:txBody>
      </p:sp>
      <p:sp>
        <p:nvSpPr>
          <p:cNvPr id="137" name="Google Shape;137;p2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Usability can determine if using a system is a frustrating or joyful experience.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138" name="Google Shape;138;p2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644650" y="2747575"/>
            <a:ext cx="2262575" cy="22625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2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Why it usability important?</a:t>
            </a:r>
            <a:endParaRPr b="1"/>
          </a:p>
        </p:txBody>
      </p:sp>
      <p:sp>
        <p:nvSpPr>
          <p:cNvPr id="144" name="Google Shape;144;p2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Example of what usability uncovers: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https://twitter.com/parsonsj/status/1181950504068210689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27"/>
          <p:cNvSpPr txBox="1"/>
          <p:nvPr>
            <p:ph type="title"/>
          </p:nvPr>
        </p:nvSpPr>
        <p:spPr>
          <a:xfrm>
            <a:off x="311700" y="4799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Why it usability important?</a:t>
            </a:r>
            <a:endParaRPr b="1"/>
          </a:p>
        </p:txBody>
      </p:sp>
      <p:sp>
        <p:nvSpPr>
          <p:cNvPr id="150" name="Google Shape;150;p2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Usability saves labor and time. 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151" name="Google Shape;151;p2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202450" y="2247200"/>
            <a:ext cx="2774575" cy="27745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2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Why it usability important?</a:t>
            </a:r>
            <a:endParaRPr b="1"/>
          </a:p>
        </p:txBody>
      </p:sp>
      <p:sp>
        <p:nvSpPr>
          <p:cNvPr id="157" name="Google Shape;157;p2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Usability</a:t>
            </a:r>
            <a:r>
              <a:rPr lang="en"/>
              <a:t> incorporates the user’s perspective into the system. 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158" name="Google Shape;158;p2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2432125"/>
            <a:ext cx="3241325" cy="32413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29"/>
          <p:cNvSpPr txBox="1"/>
          <p:nvPr>
            <p:ph type="title"/>
          </p:nvPr>
        </p:nvSpPr>
        <p:spPr>
          <a:xfrm>
            <a:off x="311700" y="180655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/>
              <a:t>Usability and Social Justice</a:t>
            </a:r>
            <a:endParaRPr b="1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3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Usability and social justice</a:t>
            </a:r>
            <a:endParaRPr b="1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9" name="Google Shape;169;p3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/>
              <a:t>There is a relationship between usability and social justice.</a:t>
            </a:r>
            <a:endParaRPr/>
          </a:p>
        </p:txBody>
      </p:sp>
      <p:pic>
        <p:nvPicPr>
          <p:cNvPr id="170" name="Google Shape;170;p3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612500" y="2612000"/>
            <a:ext cx="2531500" cy="2531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3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Usability and social justice</a:t>
            </a:r>
            <a:endParaRPr b="1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6" name="Google Shape;176;p3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National Association of Social Workers defines social justice as “</a:t>
            </a:r>
            <a:r>
              <a:rPr lang="en" sz="1750">
                <a:solidFill>
                  <a:srgbClr val="3C3B3C"/>
                </a:solidFill>
                <a:highlight>
                  <a:srgbClr val="FFFFFF"/>
                </a:highlight>
              </a:rPr>
              <a:t>the view that everyone deserves equal economic, political and social rights and opportunities” (as cited by Gonzalez, 2016).</a:t>
            </a:r>
            <a:endParaRPr sz="1750">
              <a:solidFill>
                <a:srgbClr val="3C3B3C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1100">
                <a:solidFill>
                  <a:srgbClr val="3C3B3C"/>
                </a:solidFill>
                <a:highlight>
                  <a:srgbClr val="FFFFFF"/>
                </a:highlight>
              </a:rPr>
              <a:t>Gonzalez, J. (2016). A collection of resources for teaching social justice. Cult of Pedagogy. Retrieved from https://www.cultofpedagogy.com/social-justice-resources/.</a:t>
            </a:r>
            <a:endParaRPr sz="1100">
              <a:solidFill>
                <a:srgbClr val="3C3B3C"/>
              </a:solidFill>
              <a:highlight>
                <a:srgbClr val="FFFFFF"/>
              </a:highligh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Overview</a:t>
            </a:r>
            <a:endParaRPr b="1"/>
          </a:p>
        </p:txBody>
      </p:sp>
      <p:sp>
        <p:nvSpPr>
          <p:cNvPr id="64" name="Google Shape;64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What is usability?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Why is usability testing important?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Usability and social justice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Design frameworks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Types of usability testing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Libraries and usability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0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p3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Usability and social justice</a:t>
            </a:r>
            <a:endParaRPr b="1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2" name="Google Shape;182;p3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Lambert defines social justice as: “A process and also a goal to achieve a fairer society which involves actions guided by the principles of redistributive justice, recognitive justice or representational justice” (2018). 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100"/>
              <a:t>Lambert, S. R. (2018). Changing our (Dis)Course: A Distinctive Social Justice Aligned Definition of Open Education. Journal of Learning for Development, 5(3), 225-244.</a:t>
            </a:r>
            <a:endParaRPr sz="11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p3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Usability and social justice</a:t>
            </a:r>
            <a:endParaRPr b="1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8" name="Google Shape;188;p3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/>
              <a:t>When we include the user’s voice into the design of a system, the system takes into account of their experiences, abilities, and reality. </a:t>
            </a:r>
            <a:endParaRPr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92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p3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Usability and social justice</a:t>
            </a:r>
            <a:endParaRPr b="1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4" name="Google Shape;194;p3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/>
              <a:t>This especially important for groups of people who have been “othered.”</a:t>
            </a:r>
            <a:endParaRPr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98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p3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Usability and social justice</a:t>
            </a:r>
            <a:endParaRPr b="1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0" name="Google Shape;200;p3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“In general, marginalized people develop more empathy than the dominant group, because we *have to*. We have to be able to see from other people's point of view, the dominant point of view, as a matter of survival.” (Harihareswara, 2014).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100"/>
              <a:t>Harihareswara, S. (2014). User experience is a social justice issue. </a:t>
            </a:r>
            <a:r>
              <a:rPr i="1" lang="en" sz="1100"/>
              <a:t>code4Lib Journal</a:t>
            </a:r>
            <a:r>
              <a:rPr lang="en" sz="1100"/>
              <a:t>, 28</a:t>
            </a:r>
            <a:r>
              <a:rPr i="1" lang="en" sz="1100"/>
              <a:t>. </a:t>
            </a:r>
            <a:r>
              <a:rPr lang="en" sz="1100"/>
              <a:t>Retrieved from https://journal.code4lib.org/articles/10482.</a:t>
            </a:r>
            <a:endParaRPr sz="11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04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p3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Usability and social justice</a:t>
            </a:r>
            <a:endParaRPr b="1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6" name="Google Shape;206;p3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Usability provides the necessary evidence to justify design decisions that can ultimately empower the user. 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207" name="Google Shape;207;p3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2635275"/>
            <a:ext cx="2508225" cy="25082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1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p3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Usability and social justice</a:t>
            </a:r>
            <a:endParaRPr b="1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3" name="Google Shape;213;p3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For example: 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Making a website mobile friendly as to </a:t>
            </a:r>
            <a:r>
              <a:rPr lang="en"/>
              <a:t>accommodate</a:t>
            </a:r>
            <a:r>
              <a:rPr lang="en"/>
              <a:t> users whose only access to the Internet is through their Smartphone. 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17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Google Shape;218;p3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Usability and social justice</a:t>
            </a:r>
            <a:endParaRPr b="1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9" name="Google Shape;219;p3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For example: 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Making a website more accessible for users who cannot navigate a page with a keyboard or mouse. 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23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Google Shape;224;p3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Usability and social justice</a:t>
            </a:r>
            <a:endParaRPr b="1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5" name="Google Shape;225;p3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For example: 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Displaying content in HTML instead of a downloadable PDF or Word document. 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29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Google Shape;230;p40"/>
          <p:cNvSpPr txBox="1"/>
          <p:nvPr>
            <p:ph type="title"/>
          </p:nvPr>
        </p:nvSpPr>
        <p:spPr>
          <a:xfrm>
            <a:off x="414200" y="175827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Design Frameworks that Support Social Justice and Usability.</a:t>
            </a:r>
            <a:endParaRPr b="1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34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Google Shape;235;p4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Design Frameworks</a:t>
            </a:r>
            <a:endParaRPr b="1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6" name="Google Shape;236;p4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Types of design that can be used to bridge usability and social justice:</a:t>
            </a:r>
            <a:endParaRPr/>
          </a:p>
          <a:p>
            <a:pPr indent="-342900" lvl="0" marL="457200" rtl="0" algn="l">
              <a:spcBef>
                <a:spcPts val="160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Universal Design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Participatory</a:t>
            </a:r>
            <a:r>
              <a:rPr lang="en"/>
              <a:t> Design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Accessible Design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Inclusive Design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What is usability?</a:t>
            </a:r>
            <a:endParaRPr b="1"/>
          </a:p>
        </p:txBody>
      </p:sp>
      <p:sp>
        <p:nvSpPr>
          <p:cNvPr id="70" name="Google Shape;70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Usability.gov:</a:t>
            </a:r>
            <a:endParaRPr b="1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“Usability refers to the quality of a user's experience when interacting with products or systems, including websites, software, devices, or applications.”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100"/>
              <a:t>(2019). Usability evaluation basics. </a:t>
            </a:r>
            <a:r>
              <a:rPr i="1" lang="en" sz="1100"/>
              <a:t>Usability.gov</a:t>
            </a:r>
            <a:r>
              <a:rPr lang="en" sz="1100"/>
              <a:t>. Retrieved from https://www.usability.gov/what-and-why/usability-evaluation.html</a:t>
            </a:r>
            <a:endParaRPr sz="1100"/>
          </a:p>
        </p:txBody>
      </p:sp>
      <p:pic>
        <p:nvPicPr>
          <p:cNvPr id="71" name="Google Shape;71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572250" y="2571750"/>
            <a:ext cx="2571750" cy="25717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40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Google Shape;241;p4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Universal </a:t>
            </a:r>
            <a:r>
              <a:rPr b="1" lang="en"/>
              <a:t>Design	</a:t>
            </a:r>
            <a:endParaRPr b="1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2" name="Google Shape;242;p4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Universal design is the concept that a product or system </a:t>
            </a:r>
            <a:r>
              <a:rPr lang="en"/>
              <a:t>should be as “accessible and usable as possible for as diverse a user population as possible” (1998).</a:t>
            </a:r>
            <a:br>
              <a:rPr lang="en"/>
            </a:br>
            <a:br>
              <a:rPr lang="en"/>
            </a:br>
            <a:r>
              <a:rPr lang="en" sz="1100"/>
              <a:t>Story, M. F. (1998). Maximizing usability: the principles of universal design. Assistive technology, 10(1), 4-12.</a:t>
            </a:r>
            <a:endParaRPr sz="11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243" name="Google Shape;243;p4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520700" y="2520200"/>
            <a:ext cx="2623300" cy="26233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47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Google Shape;248;p4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Universal Design	</a:t>
            </a:r>
            <a:endParaRPr b="1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9" name="Google Shape;249;p4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Universal design is built on these 7 principles: </a:t>
            </a:r>
            <a:endParaRPr/>
          </a:p>
          <a:p>
            <a:pPr indent="-342900" lvl="0" marL="457200" rtl="0" algn="l"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Principle 1: Equitable Use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Principle 2: Flexibility in Use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Principle 3: Simple and Intuitive Use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Principle 4: Perceptible Information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Principle 5: Tolerance for Error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Principle 6: Low Physical Effort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Principle 7: Size and Space for Approach and Use</a:t>
            </a:r>
            <a:endParaRPr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53" name="Shape 2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Google Shape;254;p4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Universal Design	</a:t>
            </a:r>
            <a:endParaRPr b="1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5" name="Google Shape;255;p4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Principle 4 is especially applicable to libraries.</a:t>
            </a:r>
            <a:endParaRPr/>
          </a:p>
          <a:p>
            <a:pPr indent="-342900" lvl="0" marL="457200" rtl="0" algn="l"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Principle 1: Equitable Use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Principle 2: Flexibility in Use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Principle 3: Simple and Intuitive Use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b="1" lang="en"/>
              <a:t>Principle 4: Perceptible Information</a:t>
            </a:r>
            <a:endParaRPr b="1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Principle 5: Tolerance for Error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Principle 6: Low Physical Effort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Principle 7: Size and Space for Approach and Use</a:t>
            </a:r>
            <a:endParaRPr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59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Google Shape;260;p4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Universal Design	</a:t>
            </a:r>
            <a:endParaRPr b="1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1" name="Google Shape;261;p4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This would mean providing multi-modal types of information, such as providing as providing a resource as not only textually, but visually, and aurally. </a:t>
            </a:r>
            <a:endParaRPr/>
          </a:p>
          <a:p>
            <a:pPr indent="-342900" lvl="0" marL="457200" rtl="0" algn="l"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Principle 1: Equitable Use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Principle 2: Flexibility in Use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Principle 3: Simple and Intuitive Use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b="1" lang="en"/>
              <a:t>Principle 4: Perceptible Information</a:t>
            </a:r>
            <a:endParaRPr b="1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Principle 5: Tolerance for Error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Principle 6: Low Physical Effort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Principle 7: Size and Space for Approach and Use</a:t>
            </a:r>
            <a:endParaRPr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65" name="Shape 2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Google Shape;266;p4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Universal Design	</a:t>
            </a:r>
            <a:endParaRPr b="1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7" name="Google Shape;267;p4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Another example is adding closed captioning to web videos. </a:t>
            </a:r>
            <a:endParaRPr/>
          </a:p>
          <a:p>
            <a:pPr indent="-342900" lvl="0" marL="457200" rtl="0" algn="l"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Principle 1: Equitable Use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Principle 2: Flexibility in Use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Principle 3: Simple and Intuitive Use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b="1" lang="en"/>
              <a:t>Principle 4: Perceptible Information</a:t>
            </a:r>
            <a:endParaRPr b="1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Principle 5: Tolerance for Error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Principle 6: Low Physical Effort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Principle 7: Size and Space for Approach and Use</a:t>
            </a:r>
            <a:endParaRPr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71" name="Shape 2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Google Shape;272;p4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Universal Design	</a:t>
            </a:r>
            <a:endParaRPr b="1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3" name="Google Shape;273;p4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/>
              <a:t>At the most basic level, universal design acknowledges diverse populations when creating a system. </a:t>
            </a:r>
            <a:endParaRPr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77" name="Shape 2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Google Shape;278;p4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Participatory Design	</a:t>
            </a:r>
            <a:endParaRPr b="1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9" name="Google Shape;279;p4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“Participatory design is a socially-active, politically-conscious, values-driven approach to co-creation” (Young and Brownotter, 2018).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1100"/>
              <a:t>Young, S. W. H. and Brownotter, C. (2018). Toward a more just library: Participatory design with Native American students. Weave, 1(9). Retrieved from: https://quod.lib.umich.edu/w/weave/12535642.0001.901?view=text;rgn=main</a:t>
            </a:r>
            <a:endParaRPr sz="1100"/>
          </a:p>
        </p:txBody>
      </p:sp>
      <p:pic>
        <p:nvPicPr>
          <p:cNvPr id="280" name="Google Shape;280;p4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03450" y="2495625"/>
            <a:ext cx="2647875" cy="26478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84" name="Shape 2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" name="Google Shape;285;p4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Participatory Design	</a:t>
            </a:r>
            <a:endParaRPr b="1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6" name="Google Shape;286;p4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Young and Brownotter created a series of posters with Native American students to promote the Montana State University Library. 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Using participatory design not only incorporated the voices of both the librarian and Native American student cohorts, it was also a process of decolonization, empowering those students. 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1100"/>
              <a:t>Young, S. W. H. and Brownotter, C. (2018). Toward a more just library: Participatory design with Native American students. Weave, 1(9). Retrieved from: https://quod.lib.umich.edu/w/weave/12535642.0001.901?view=text;rgn=main</a:t>
            </a:r>
            <a:endParaRPr sz="110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90" name="Shape 2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" name="Google Shape;291;p5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Accessible Design</a:t>
            </a:r>
            <a:endParaRPr b="1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2" name="Google Shape;292;p5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/>
              <a:t>Accessible design refers to creating systems that accomodate users with disabilities. </a:t>
            </a:r>
            <a:endParaRPr/>
          </a:p>
        </p:txBody>
      </p:sp>
      <p:pic>
        <p:nvPicPr>
          <p:cNvPr id="293" name="Google Shape;293;p5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656275" y="2689400"/>
            <a:ext cx="2565125" cy="25651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97" name="Shape 2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" name="Google Shape;298;p5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Accessible Design</a:t>
            </a:r>
            <a:endParaRPr b="1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9" name="Google Shape;299;p5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American Disabilities Act (ADA) and Sec. 508 of the Rehabilitation Act are used for legal compliance of websites. 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What is usability?</a:t>
            </a:r>
            <a:endParaRPr b="1"/>
          </a:p>
        </p:txBody>
      </p:sp>
      <p:sp>
        <p:nvSpPr>
          <p:cNvPr id="77" name="Google Shape;77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 Jakob Nielsen:</a:t>
            </a:r>
            <a:endParaRPr b="1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“</a:t>
            </a:r>
            <a:r>
              <a:rPr lang="en"/>
              <a:t>Usability is a quality attribute that assesses how easy user interfaces are to use.”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1100"/>
              <a:t>Nielsen, J. </a:t>
            </a:r>
            <a:r>
              <a:rPr lang="en" sz="1100"/>
              <a:t>(2012). </a:t>
            </a:r>
            <a:r>
              <a:rPr lang="en" sz="1100"/>
              <a:t>Usability 101: Introduction to usability</a:t>
            </a:r>
            <a:r>
              <a:rPr lang="en" sz="1100"/>
              <a:t>. </a:t>
            </a:r>
            <a:r>
              <a:rPr i="1" lang="en" sz="1100"/>
              <a:t>Usability.gov</a:t>
            </a:r>
            <a:r>
              <a:rPr lang="en" sz="1100"/>
              <a:t>. Retrieved from </a:t>
            </a:r>
            <a:r>
              <a:rPr lang="en" sz="1100"/>
              <a:t>https://www.nngroup.com/articles/usability-101-introduction-to-usability/</a:t>
            </a:r>
            <a:endParaRPr sz="110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03" name="Shape 3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" name="Google Shape;304;p5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Accessible Design</a:t>
            </a:r>
            <a:endParaRPr b="1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5" name="Google Shape;305;p5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/>
              <a:t>Web design standards such as the Web Content Accessibility Guidelines (WCAG) go further, and assist designers to make web pages more accessible.</a:t>
            </a:r>
            <a:endParaRPr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09" name="Shape 3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" name="Google Shape;310;p5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Accessible Design</a:t>
            </a:r>
            <a:endParaRPr b="1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1" name="Google Shape;311;p5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Accessible design various elements of design such as:</a:t>
            </a:r>
            <a:endParaRPr/>
          </a:p>
          <a:p>
            <a:pPr indent="-342900" lvl="0" marL="457200" rtl="0" algn="l">
              <a:spcBef>
                <a:spcPts val="160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the contrast and color for visual impaired user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use of descriptive indicators for visual content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navigating websites without a keyboard, mouse, or both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c</a:t>
            </a:r>
            <a:r>
              <a:rPr lang="en"/>
              <a:t>losed captioning for embedded video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15" name="Shape 3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" name="Google Shape;316;p5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Accessible Design</a:t>
            </a:r>
            <a:endParaRPr b="1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7" name="Google Shape;317;p5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WAVE Tool - </a:t>
            </a:r>
            <a:r>
              <a:rPr lang="en" u="sng">
                <a:solidFill>
                  <a:schemeClr val="hlink"/>
                </a:solidFill>
                <a:hlinkClick r:id="rId3"/>
              </a:rPr>
              <a:t>https://wave.webaim.org/</a:t>
            </a:r>
            <a:r>
              <a:rPr lang="en"/>
              <a:t> can be used to test the accessibility of a website. 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21" name="Shape 3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Google Shape;322;p5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Inclusive </a:t>
            </a:r>
            <a:r>
              <a:rPr b="1" lang="en"/>
              <a:t>Design</a:t>
            </a:r>
            <a:endParaRPr b="1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3" name="Google Shape;323;p5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Microsoft has published a guide for inclusive design.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They state that inclusive design is “a design methodology that enables and draws on the full range of human diversity.” 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1100"/>
              <a:t>Shum, A. (2016) Inclusive. Microsoft. Retrieved from https://www.microsoft.com/design/inclusive/</a:t>
            </a:r>
            <a:endParaRPr sz="1100"/>
          </a:p>
        </p:txBody>
      </p:sp>
      <p:pic>
        <p:nvPicPr>
          <p:cNvPr id="324" name="Google Shape;324;p5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461225" y="2460725"/>
            <a:ext cx="2682775" cy="26827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28" name="Shape 3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" name="Google Shape;329;p5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Inclusive Design</a:t>
            </a:r>
            <a:endParaRPr b="1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0" name="Google Shape;330;p5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Recognize exclusion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Learn from diversity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Solve for one, extend to many</a:t>
            </a:r>
            <a:endParaRPr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34" name="Shape 3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" name="Google Shape;335;p5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Inclusive Design</a:t>
            </a:r>
            <a:endParaRPr b="1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6" name="Google Shape;336;p5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Recognize exclusion</a:t>
            </a:r>
            <a:endParaRPr b="1"/>
          </a:p>
          <a:p>
            <a:pPr indent="-342900" lvl="1" marL="914400" rtl="0" algn="l">
              <a:spcBef>
                <a:spcPts val="1600"/>
              </a:spcBef>
              <a:spcAft>
                <a:spcPts val="0"/>
              </a:spcAft>
              <a:buSzPts val="1800"/>
              <a:buChar char="-"/>
            </a:pPr>
            <a:r>
              <a:rPr lang="en" sz="1800"/>
              <a:t>Goes beyond disabilities</a:t>
            </a:r>
            <a:endParaRPr sz="1800"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 sz="1800"/>
              <a:t>Recognizes situational impairments, activity limitations, and restrictions on participation</a:t>
            </a:r>
            <a:endParaRPr sz="1800"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en" sz="1800"/>
              <a:t>Acknowledges</a:t>
            </a:r>
            <a:r>
              <a:rPr lang="en" sz="1800"/>
              <a:t> the context of obstacles (temporary or situational</a:t>
            </a:r>
            <a:r>
              <a:rPr lang="en" sz="1800"/>
              <a:t>)</a:t>
            </a:r>
            <a:br>
              <a:rPr lang="en"/>
            </a:br>
            <a:endParaRPr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40" name="Shape 3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1" name="Google Shape;341;p5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Inclusive Design</a:t>
            </a:r>
            <a:endParaRPr b="1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2" name="Google Shape;342;p5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/>
              <a:t>How to recognize exclusion?</a:t>
            </a:r>
            <a:br>
              <a:rPr lang="en"/>
            </a:br>
            <a:endParaRPr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46" name="Shape 3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" name="Google Shape;347;p5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Inclusive Design</a:t>
            </a:r>
            <a:endParaRPr b="1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8" name="Google Shape;348;p5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Being aware of implicit bias: 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“the attitudes or stereotypes that affect our understanding, actions, and decisions in an unconscious manner.“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100"/>
              <a:t>(2015). Understanding implicit bias. Kirwin Institute for the Study of Race and Ethnicity. Retrieved from http://kirwaninstitute.osu.edu/research/understanding-implicit-bias/.</a:t>
            </a:r>
            <a:endParaRPr sz="11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br>
              <a:rPr lang="en"/>
            </a:br>
            <a:endParaRPr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52" name="Shape 3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" name="Google Shape;353;p6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Inclusive Design</a:t>
            </a:r>
            <a:endParaRPr b="1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54" name="Google Shape;354;p6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Example</a:t>
            </a:r>
            <a:r>
              <a:rPr lang="en"/>
              <a:t>: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“All Generation Z students (those born in the late 90s - 2010s) know how to use a Smartphone.”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br>
              <a:rPr lang="en"/>
            </a:br>
            <a:endParaRPr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58" name="Shape 3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" name="Google Shape;359;p6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Inclusive Design</a:t>
            </a:r>
            <a:endParaRPr b="1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60" name="Google Shape;360;p6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Example:</a:t>
            </a:r>
            <a:endParaRPr b="1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The stereotype is that the younger generation is apt at using technology.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br>
              <a:rPr lang="en"/>
            </a:b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What is usability?</a:t>
            </a:r>
            <a:endParaRPr b="1"/>
          </a:p>
        </p:txBody>
      </p:sp>
      <p:sp>
        <p:nvSpPr>
          <p:cNvPr id="83" name="Google Shape;83;p1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Steve Krug:</a:t>
            </a:r>
            <a:endParaRPr b="1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“</a:t>
            </a:r>
            <a:r>
              <a:rPr lang="en"/>
              <a:t>Usability really just means making sure something works well: that a person of average ability or experience can use the thing for its intended purpose without getting hopelessly frustrated.”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1100"/>
              <a:t>Krug, S. (2014). </a:t>
            </a:r>
            <a:r>
              <a:rPr i="1" lang="en" sz="1100"/>
              <a:t>Don't Make Me Think, Revisited: A Common Sense Approach to Web Usability. </a:t>
            </a:r>
            <a:r>
              <a:rPr lang="en" sz="1100"/>
              <a:t> San Francisco:New Riders.</a:t>
            </a:r>
            <a:endParaRPr sz="1100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64" name="Shape 3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5" name="Google Shape;365;p6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Inclusive Design</a:t>
            </a:r>
            <a:endParaRPr b="1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66" name="Google Shape;366;p6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/>
              <a:t>This assumption excludes users who may not know how to use a smartphone or even own one.  </a:t>
            </a:r>
            <a:endParaRPr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70" name="Shape 3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1" name="Google Shape;371;p6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Inclusive Design</a:t>
            </a:r>
            <a:endParaRPr b="1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2" name="Google Shape;372;p6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Learn from diversity</a:t>
            </a:r>
            <a:endParaRPr b="1"/>
          </a:p>
          <a:p>
            <a:pPr indent="-342900" lvl="1" marL="914400" rtl="0" algn="l">
              <a:spcBef>
                <a:spcPts val="1600"/>
              </a:spcBef>
              <a:spcAft>
                <a:spcPts val="0"/>
              </a:spcAft>
              <a:buSzPts val="1800"/>
              <a:buChar char="-"/>
            </a:pPr>
            <a:r>
              <a:rPr lang="en" sz="1800"/>
              <a:t>Links user-centered design with empathy</a:t>
            </a:r>
            <a:br>
              <a:rPr lang="en" sz="1800"/>
            </a:br>
            <a:endParaRPr sz="1800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76" name="Shape 3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7" name="Google Shape;377;p6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Inclusive Design</a:t>
            </a:r>
            <a:endParaRPr b="1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8" name="Google Shape;378;p6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/>
              <a:t>One example is updating labels to accommodate diverse users.</a:t>
            </a:r>
            <a:endParaRPr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82" name="Shape 3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3" name="Google Shape;383;p6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Inclusive Design</a:t>
            </a:r>
            <a:endParaRPr b="1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4" name="Google Shape;384;p6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b="1" lang="en"/>
              <a:t>Example:</a:t>
            </a:r>
            <a:br>
              <a:rPr lang="en"/>
            </a:br>
            <a:r>
              <a:rPr lang="en"/>
              <a:t>Reclassifying monographs about gay liberation from the LC subject headings from “Abnormal Sexual Relations, Including Sexual Crimes” to Homosexuality, Lesbianism—Gay Liberation Movement, Homophile Movement.</a:t>
            </a:r>
            <a:endParaRPr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88" name="Shape 3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" name="Google Shape;389;p6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Inclusive Design</a:t>
            </a:r>
            <a:endParaRPr b="1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0" name="Google Shape;390;p6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b="1" lang="en"/>
              <a:t>Example: </a:t>
            </a:r>
            <a:br>
              <a:rPr lang="en"/>
            </a:br>
            <a:r>
              <a:rPr lang="en"/>
              <a:t>Changing LC subject heading from illegal alien to undocumented immigrant. </a:t>
            </a:r>
            <a:endParaRPr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94" name="Shape 3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5" name="Google Shape;395;p6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Inclusive Design</a:t>
            </a:r>
            <a:endParaRPr b="1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6" name="Google Shape;396;p6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Solve for one, extend to many</a:t>
            </a:r>
            <a:endParaRPr b="1"/>
          </a:p>
          <a:p>
            <a:pPr indent="-342900" lvl="0" marL="457200" rtl="0" algn="l">
              <a:spcBef>
                <a:spcPts val="160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By designing for a specific user or users, it can be useful for a greater whole</a:t>
            </a:r>
            <a:endParaRPr/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00" name="Shape 4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1" name="Google Shape;401;p6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Inclusive Design</a:t>
            </a:r>
            <a:endParaRPr b="1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402" name="Google Shape;402;p6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752374" y="214300"/>
            <a:ext cx="2563625" cy="4251350"/>
          </a:xfrm>
          <a:prstGeom prst="rect">
            <a:avLst/>
          </a:prstGeom>
          <a:noFill/>
          <a:ln>
            <a:noFill/>
          </a:ln>
        </p:spPr>
      </p:pic>
      <p:sp>
        <p:nvSpPr>
          <p:cNvPr id="403" name="Google Shape;403;p68"/>
          <p:cNvSpPr txBox="1"/>
          <p:nvPr/>
        </p:nvSpPr>
        <p:spPr>
          <a:xfrm>
            <a:off x="6730225" y="4528275"/>
            <a:ext cx="2357400" cy="405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/>
              <a:t>Microsoft CC BY-NC-ND</a:t>
            </a:r>
            <a:endParaRPr sz="1100"/>
          </a:p>
        </p:txBody>
      </p:sp>
      <p:sp>
        <p:nvSpPr>
          <p:cNvPr id="404" name="Google Shape;404;p6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Solve for one, extend to many</a:t>
            </a:r>
            <a:endParaRPr b="1"/>
          </a:p>
          <a:p>
            <a:pPr indent="-342900" lvl="0" marL="457200" rtl="0" algn="l">
              <a:spcBef>
                <a:spcPts val="160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By designing for a specific user or users, it can </a:t>
            </a:r>
            <a:br>
              <a:rPr lang="en"/>
            </a:br>
            <a:r>
              <a:rPr lang="en"/>
              <a:t>be useful for a greater whole</a:t>
            </a:r>
            <a:endParaRPr/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08" name="Shape 4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" name="Google Shape;409;p69"/>
          <p:cNvSpPr txBox="1"/>
          <p:nvPr>
            <p:ph type="title"/>
          </p:nvPr>
        </p:nvSpPr>
        <p:spPr>
          <a:xfrm>
            <a:off x="311700" y="165317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Design principles are great...</a:t>
            </a:r>
            <a:endParaRPr b="1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13" name="Shape 4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4" name="Google Shape;414;p70"/>
          <p:cNvSpPr txBox="1"/>
          <p:nvPr>
            <p:ph type="title"/>
          </p:nvPr>
        </p:nvSpPr>
        <p:spPr>
          <a:xfrm>
            <a:off x="311700" y="16648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...but the best way to understand users is through usability testing.</a:t>
            </a:r>
            <a:endParaRPr b="1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18" name="Shape 4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" name="Google Shape;419;p71"/>
          <p:cNvSpPr txBox="1"/>
          <p:nvPr>
            <p:ph type="title"/>
          </p:nvPr>
        </p:nvSpPr>
        <p:spPr>
          <a:xfrm>
            <a:off x="311700" y="168810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Usability Testing Connects Users Directly with Designers and Developers</a:t>
            </a:r>
            <a:endParaRPr b="1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8"/>
          <p:cNvSpPr txBox="1"/>
          <p:nvPr>
            <p:ph type="title"/>
          </p:nvPr>
        </p:nvSpPr>
        <p:spPr>
          <a:xfrm>
            <a:off x="311700" y="184145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Usability is NOT User Experience</a:t>
            </a:r>
            <a:endParaRPr b="1"/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23" name="Shape 4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4" name="Google Shape;424;p7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Types of Usability Testing</a:t>
            </a:r>
            <a:endParaRPr b="1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25" name="Google Shape;425;p7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Card Sorting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Focus groups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Cognitive Walkthroughs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426" name="Google Shape;426;p7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667925" y="3125300"/>
            <a:ext cx="1960026" cy="196002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30" name="Shape 4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1" name="Google Shape;431;p7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/>
              <a:t>Types of Usability Testing</a:t>
            </a:r>
            <a:endParaRPr b="1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32" name="Google Shape;432;p7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Card sorting</a:t>
            </a:r>
            <a:endParaRPr b="1"/>
          </a:p>
          <a:p>
            <a:pPr indent="-342900" lvl="0" marL="457200" rtl="0" algn="l">
              <a:spcBef>
                <a:spcPts val="160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Card sorting is having a group of participants sort and categorize labels that makes sense to them.</a:t>
            </a:r>
            <a:endParaRPr/>
          </a:p>
        </p:txBody>
      </p:sp>
      <p:pic>
        <p:nvPicPr>
          <p:cNvPr id="433" name="Google Shape;433;p7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03450" y="2571750"/>
            <a:ext cx="2682775" cy="26827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37" name="Shape 4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8" name="Google Shape;438;p7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Libraries and Usability</a:t>
            </a:r>
            <a:endParaRPr b="1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39" name="Google Shape;439;p7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Card sorting</a:t>
            </a:r>
            <a:endParaRPr b="1"/>
          </a:p>
          <a:p>
            <a:pPr indent="-342900" lvl="0" marL="457200" rtl="0" algn="l">
              <a:spcBef>
                <a:spcPts val="160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General patterns can be found and used to develop a navigation system. </a:t>
            </a:r>
            <a:endParaRPr/>
          </a:p>
        </p:txBody>
      </p:sp>
      <p:pic>
        <p:nvPicPr>
          <p:cNvPr id="440" name="Google Shape;440;p7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03450" y="2571750"/>
            <a:ext cx="2682775" cy="26827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44" name="Shape 4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5" name="Google Shape;445;p7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/>
              <a:t>Types of Usability Testing</a:t>
            </a:r>
            <a:endParaRPr b="1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46" name="Google Shape;446;p7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Card sorting</a:t>
            </a:r>
            <a:endParaRPr b="1"/>
          </a:p>
          <a:p>
            <a:pPr indent="-342900" lvl="0" marL="457200" rtl="0" algn="l">
              <a:spcBef>
                <a:spcPts val="160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Best used for the initial creation of a site or a navigation revamp. </a:t>
            </a:r>
            <a:endParaRPr/>
          </a:p>
        </p:txBody>
      </p:sp>
      <p:pic>
        <p:nvPicPr>
          <p:cNvPr id="447" name="Google Shape;447;p7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03450" y="2571750"/>
            <a:ext cx="2682775" cy="26827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51" name="Shape 4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2" name="Google Shape;452;p7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/>
              <a:t>Types of Usability Testing</a:t>
            </a:r>
            <a:endParaRPr b="1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53" name="Google Shape;453;p7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Card sorting</a:t>
            </a:r>
            <a:endParaRPr b="1"/>
          </a:p>
          <a:p>
            <a:pPr indent="-342900" lvl="0" marL="457200" rtl="0" algn="l">
              <a:spcBef>
                <a:spcPts val="160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Card sorting provides the opportunity to incorporate users’ language into the system. </a:t>
            </a:r>
            <a:endParaRPr/>
          </a:p>
        </p:txBody>
      </p:sp>
      <p:pic>
        <p:nvPicPr>
          <p:cNvPr id="454" name="Google Shape;454;p7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03450" y="2571750"/>
            <a:ext cx="2682775" cy="26827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58" name="Shape 4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9" name="Google Shape;459;p7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Types of Usability Testing</a:t>
            </a:r>
            <a:endParaRPr b="1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60" name="Google Shape;460;p7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Focus Groups</a:t>
            </a:r>
            <a:endParaRPr b="1"/>
          </a:p>
          <a:p>
            <a:pPr indent="-342900" lvl="0" marL="457200" rtl="0" algn="l">
              <a:spcBef>
                <a:spcPts val="160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Can be informal or formal groups surveying users what they think of a website.  </a:t>
            </a:r>
            <a:endParaRPr/>
          </a:p>
        </p:txBody>
      </p:sp>
      <p:pic>
        <p:nvPicPr>
          <p:cNvPr id="461" name="Google Shape;461;p7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705600" y="2705100"/>
            <a:ext cx="2438400" cy="2438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65" name="Shape 4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6" name="Google Shape;466;p7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Types of Usability Testing</a:t>
            </a:r>
            <a:endParaRPr b="1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67" name="Google Shape;467;p7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Focus Groups</a:t>
            </a:r>
            <a:endParaRPr b="1"/>
          </a:p>
          <a:p>
            <a:pPr indent="-342900" lvl="0" marL="457200" rtl="0" algn="l">
              <a:spcBef>
                <a:spcPts val="160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Useful for general opinions.</a:t>
            </a:r>
            <a:endParaRPr/>
          </a:p>
        </p:txBody>
      </p:sp>
      <p:pic>
        <p:nvPicPr>
          <p:cNvPr id="468" name="Google Shape;468;p7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705600" y="2705100"/>
            <a:ext cx="2438400" cy="2438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72" name="Shape 4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3" name="Google Shape;473;p7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Types of Usability Testing</a:t>
            </a:r>
            <a:endParaRPr b="1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74" name="Google Shape;474;p7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Focus Groups</a:t>
            </a:r>
            <a:endParaRPr b="1"/>
          </a:p>
          <a:p>
            <a:pPr indent="-342900" lvl="0" marL="457200" rtl="0" algn="l">
              <a:spcBef>
                <a:spcPts val="160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Has the potential to create a “mob mentality.”</a:t>
            </a:r>
            <a:endParaRPr/>
          </a:p>
        </p:txBody>
      </p:sp>
      <p:pic>
        <p:nvPicPr>
          <p:cNvPr id="475" name="Google Shape;475;p7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705600" y="2705100"/>
            <a:ext cx="2438400" cy="2438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79" name="Shape 4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0" name="Google Shape;480;p8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Types of Usability Testing</a:t>
            </a:r>
            <a:endParaRPr b="1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81" name="Google Shape;481;p8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Cognitive Walkthroughs</a:t>
            </a:r>
            <a:endParaRPr b="1"/>
          </a:p>
          <a:p>
            <a:pPr indent="-342900" lvl="0" marL="457200" rtl="0" algn="l">
              <a:spcBef>
                <a:spcPts val="160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Cognitive walkthroughs observe users how they navigate the site.</a:t>
            </a:r>
            <a:endParaRPr/>
          </a:p>
        </p:txBody>
      </p:sp>
      <p:pic>
        <p:nvPicPr>
          <p:cNvPr id="482" name="Google Shape;482;p8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2571750"/>
            <a:ext cx="2571750" cy="25717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86" name="Shape 4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7" name="Google Shape;487;p8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Types of Usability Testing</a:t>
            </a:r>
            <a:endParaRPr b="1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88" name="Google Shape;488;p8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Cognitive Walkthroughs</a:t>
            </a:r>
            <a:endParaRPr b="1"/>
          </a:p>
          <a:p>
            <a:pPr indent="-342900" lvl="0" marL="457200" rtl="0" algn="l">
              <a:spcBef>
                <a:spcPts val="160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Uses the “talk aloud protocol” TAP, where users verbally express what they are thinking as they are using the site. </a:t>
            </a:r>
            <a:endParaRPr/>
          </a:p>
        </p:txBody>
      </p:sp>
      <p:pic>
        <p:nvPicPr>
          <p:cNvPr id="489" name="Google Shape;489;p8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2571750"/>
            <a:ext cx="2571750" cy="25717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Usability is Not UX</a:t>
            </a:r>
            <a:endParaRPr b="1"/>
          </a:p>
        </p:txBody>
      </p:sp>
      <p:sp>
        <p:nvSpPr>
          <p:cNvPr id="94" name="Google Shape;94;p1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Usability is one face of user experience.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 </a:t>
            </a:r>
            <a:endParaRPr sz="1100"/>
          </a:p>
        </p:txBody>
      </p:sp>
      <p:pic>
        <p:nvPicPr>
          <p:cNvPr id="95" name="Google Shape;95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803300" y="476250"/>
            <a:ext cx="4191000" cy="4191000"/>
          </a:xfrm>
          <a:prstGeom prst="rect">
            <a:avLst/>
          </a:prstGeom>
          <a:noFill/>
          <a:ln>
            <a:noFill/>
          </a:ln>
        </p:spPr>
      </p:pic>
      <p:sp>
        <p:nvSpPr>
          <p:cNvPr id="96" name="Google Shape;96;p19"/>
          <p:cNvSpPr txBox="1"/>
          <p:nvPr/>
        </p:nvSpPr>
        <p:spPr>
          <a:xfrm>
            <a:off x="4803300" y="4428575"/>
            <a:ext cx="3735300" cy="285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/>
              <a:t>Morville, P. (2004). User experience design. Semantic Studios. Retrieved from http://semanticstudios.com/user_experience_design/</a:t>
            </a:r>
            <a:endParaRPr sz="1200"/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93" name="Shape 4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4" name="Google Shape;494;p8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Types of Usability Testing</a:t>
            </a:r>
            <a:endParaRPr b="1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95" name="Google Shape;495;p8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Cognitive Walkthroughs</a:t>
            </a:r>
            <a:endParaRPr b="1"/>
          </a:p>
          <a:p>
            <a:pPr indent="-342900" lvl="0" marL="457200" rtl="0" algn="l">
              <a:spcBef>
                <a:spcPts val="160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Used in conjunction with task scenario testing. </a:t>
            </a:r>
            <a:endParaRPr/>
          </a:p>
        </p:txBody>
      </p:sp>
      <p:pic>
        <p:nvPicPr>
          <p:cNvPr id="496" name="Google Shape;496;p8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2571750"/>
            <a:ext cx="2571750" cy="25717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00" name="Shape 5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" name="Google Shape;501;p8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Types of Usability Testing</a:t>
            </a:r>
            <a:endParaRPr b="1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02" name="Google Shape;502;p8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Cognitive Walkthroughs</a:t>
            </a:r>
            <a:endParaRPr b="1"/>
          </a:p>
          <a:p>
            <a:pPr indent="-342900" lvl="0" marL="457200" rtl="0" algn="l">
              <a:spcBef>
                <a:spcPts val="160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Metrics to consider is if they succeed or fail a task, the time it takes to complete, and the web navigation that is traversed. </a:t>
            </a:r>
            <a:endParaRPr/>
          </a:p>
        </p:txBody>
      </p:sp>
      <p:pic>
        <p:nvPicPr>
          <p:cNvPr id="503" name="Google Shape;503;p8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2571750"/>
            <a:ext cx="2571750" cy="25717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07" name="Shape 5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8" name="Google Shape;508;p84"/>
          <p:cNvSpPr txBox="1"/>
          <p:nvPr>
            <p:ph type="title"/>
          </p:nvPr>
        </p:nvSpPr>
        <p:spPr>
          <a:xfrm>
            <a:off x="311700" y="212075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Why Should Libraries Care About Usability?</a:t>
            </a:r>
            <a:endParaRPr b="1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12" name="Shape 5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" name="Google Shape;513;p8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Libraries and Usability</a:t>
            </a:r>
            <a:endParaRPr b="1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14" name="Google Shape;514;p8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/>
              <a:t>Usability is important in libraries because of the many different systems we use.</a:t>
            </a:r>
            <a:endParaRPr/>
          </a:p>
        </p:txBody>
      </p:sp>
      <p:pic>
        <p:nvPicPr>
          <p:cNvPr id="515" name="Google Shape;515;p8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061525" y="2211025"/>
            <a:ext cx="2985325" cy="29853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19" name="Shape 5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0" name="Google Shape;520;p8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Libraries and Usability</a:t>
            </a:r>
            <a:endParaRPr b="1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21" name="Google Shape;521;p8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/>
              <a:t>It can be jarring to be using the library website and then be sent to a database with a totally different interface. </a:t>
            </a:r>
            <a:endParaRPr/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25" name="Shape 5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6" name="Google Shape;526;p8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Libraries and Usability</a:t>
            </a:r>
            <a:endParaRPr b="1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27" name="Google Shape;527;p8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/>
              <a:t>However, these jarring moments can be finessed with usability testing. </a:t>
            </a:r>
            <a:endParaRPr/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1" name="Shape 5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" name="Google Shape;532;p8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Libraries and Usability</a:t>
            </a:r>
            <a:endParaRPr b="1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33" name="Google Shape;533;p8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/>
              <a:t>This doesn’t just apply to digital spaces, but can be used to physical ones as well.</a:t>
            </a:r>
            <a:endParaRPr/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7" name="Shape 5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8" name="Google Shape;538;p8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Libraries and Usability</a:t>
            </a:r>
            <a:endParaRPr b="1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39" name="Google Shape;539;p8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/>
              <a:t>Is the physical layout of the library conducive for finding materials? </a:t>
            </a:r>
            <a:endParaRPr/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43" name="Shape 5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4" name="Google Shape;544;p9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Libraries and Usability</a:t>
            </a:r>
            <a:endParaRPr b="1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45" name="Google Shape;545;p9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Challenges to usability testing in libraries</a:t>
            </a:r>
            <a:endParaRPr b="1"/>
          </a:p>
          <a:p>
            <a:pPr indent="-342900" lvl="0" marL="457200" rtl="0" algn="l">
              <a:spcBef>
                <a:spcPts val="160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Time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Labor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Participants </a:t>
            </a:r>
            <a:endParaRPr/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49" name="Shape 5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0" name="Google Shape;550;p9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Libraries and Usability</a:t>
            </a:r>
            <a:endParaRPr b="1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1" name="Google Shape;551;p9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Time</a:t>
            </a:r>
            <a:endParaRPr b="1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Ideally usability testing should be done at least once a semester/twice a year.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/>
              <a:t>Usability is Not UX</a:t>
            </a:r>
            <a:endParaRPr b="1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</p:txBody>
      </p:sp>
      <p:sp>
        <p:nvSpPr>
          <p:cNvPr id="102" name="Google Shape;102;p2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/>
              <a:t>User-centered design considers the user</a:t>
            </a:r>
            <a:br>
              <a:rPr lang="en"/>
            </a:br>
            <a:r>
              <a:rPr lang="en"/>
              <a:t>at every step of the design process. </a:t>
            </a:r>
            <a:endParaRPr sz="1100"/>
          </a:p>
        </p:txBody>
      </p:sp>
      <p:pic>
        <p:nvPicPr>
          <p:cNvPr id="103" name="Google Shape;103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803300" y="476250"/>
            <a:ext cx="4191000" cy="4191000"/>
          </a:xfrm>
          <a:prstGeom prst="rect">
            <a:avLst/>
          </a:prstGeom>
          <a:noFill/>
          <a:ln>
            <a:noFill/>
          </a:ln>
        </p:spPr>
      </p:pic>
      <p:sp>
        <p:nvSpPr>
          <p:cNvPr id="104" name="Google Shape;104;p20"/>
          <p:cNvSpPr txBox="1"/>
          <p:nvPr/>
        </p:nvSpPr>
        <p:spPr>
          <a:xfrm>
            <a:off x="4803300" y="4428575"/>
            <a:ext cx="3735300" cy="285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/>
              <a:t>Morville, P. (2004). User experience design. Semantic Studios. Retrieved from http://semanticstudios.com/user_experience_design/</a:t>
            </a:r>
            <a:endParaRPr sz="1200"/>
          </a:p>
        </p:txBody>
      </p:sp>
    </p:spTree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55" name="Shape 5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6" name="Google Shape;556;p9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Libraries and Usability</a:t>
            </a:r>
            <a:endParaRPr b="1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7" name="Google Shape;557;p9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Labor</a:t>
            </a:r>
            <a:endParaRPr b="1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We all wear many hats!</a:t>
            </a:r>
            <a:endParaRPr/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61" name="Shape 5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2" name="Google Shape;562;p9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Libraries and Usability</a:t>
            </a:r>
            <a:endParaRPr b="1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63" name="Google Shape;563;p9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Participants</a:t>
            </a:r>
            <a:endParaRPr b="1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Finding participants can be challenging but alleviating with incentives.  </a:t>
            </a:r>
            <a:endParaRPr/>
          </a:p>
        </p:txBody>
      </p:sp>
    </p:spTree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67" name="Shape 5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8" name="Google Shape;568;p9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Libraries and Usability</a:t>
            </a:r>
            <a:endParaRPr b="1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69" name="Google Shape;569;p9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/>
              <a:t>What are other challenges that you have encountered?</a:t>
            </a:r>
            <a:r>
              <a:rPr lang="en"/>
              <a:t> </a:t>
            </a:r>
            <a:endParaRPr/>
          </a:p>
        </p:txBody>
      </p:sp>
    </p:spTree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73" name="Shape 5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4" name="Google Shape;574;p9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Wrapping Up</a:t>
            </a:r>
            <a:endParaRPr b="1"/>
          </a:p>
        </p:txBody>
      </p:sp>
      <p:sp>
        <p:nvSpPr>
          <p:cNvPr id="575" name="Google Shape;575;p9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What is usability?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Why is usability testing important?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Usability and social justice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Types of usability testing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Libraries and usability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79" name="Shape 5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0" name="Google Shape;580;p96"/>
          <p:cNvSpPr txBox="1"/>
          <p:nvPr>
            <p:ph type="title"/>
          </p:nvPr>
        </p:nvSpPr>
        <p:spPr>
          <a:xfrm>
            <a:off x="311700" y="199905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4800"/>
              <a:t>Questions?</a:t>
            </a:r>
            <a:endParaRPr b="1" sz="4800"/>
          </a:p>
        </p:txBody>
      </p:sp>
    </p:spTree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84" name="Shape 5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5" name="Google Shape;585;p97"/>
          <p:cNvSpPr txBox="1"/>
          <p:nvPr>
            <p:ph type="title"/>
          </p:nvPr>
        </p:nvSpPr>
        <p:spPr>
          <a:xfrm>
            <a:off x="311700" y="199905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4800"/>
              <a:t>Thanks!</a:t>
            </a:r>
            <a:endParaRPr b="1" sz="48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/>
              <a:t>Usability is Not UX</a:t>
            </a:r>
            <a:endParaRPr b="1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</p:txBody>
      </p:sp>
      <p:sp>
        <p:nvSpPr>
          <p:cNvPr id="110" name="Google Shape;110;p2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Incorporating the user from the initial</a:t>
            </a:r>
            <a:br>
              <a:rPr lang="en"/>
            </a:br>
            <a:r>
              <a:rPr lang="en"/>
              <a:t>inception of a system ensures the user’s </a:t>
            </a:r>
            <a:br>
              <a:rPr lang="en"/>
            </a:br>
            <a:r>
              <a:rPr lang="en"/>
              <a:t>perspective. 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 </a:t>
            </a:r>
            <a:endParaRPr sz="1100"/>
          </a:p>
        </p:txBody>
      </p:sp>
      <p:pic>
        <p:nvPicPr>
          <p:cNvPr id="111" name="Google Shape;111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803300" y="476250"/>
            <a:ext cx="4191000" cy="4191000"/>
          </a:xfrm>
          <a:prstGeom prst="rect">
            <a:avLst/>
          </a:prstGeom>
          <a:noFill/>
          <a:ln>
            <a:noFill/>
          </a:ln>
        </p:spPr>
      </p:pic>
      <p:sp>
        <p:nvSpPr>
          <p:cNvPr id="112" name="Google Shape;112;p21"/>
          <p:cNvSpPr txBox="1"/>
          <p:nvPr/>
        </p:nvSpPr>
        <p:spPr>
          <a:xfrm>
            <a:off x="4803300" y="4428575"/>
            <a:ext cx="3735300" cy="285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/>
              <a:t>Morville, P. (2004). User experience design. Semantic Studios. Retrieved from http://semanticstudios.com/user_experience_design/</a:t>
            </a:r>
            <a:endParaRPr sz="12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