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0" r:id="rId2"/>
    <p:sldMasterId id="2147483742" r:id="rId3"/>
  </p:sldMasterIdLst>
  <p:notesMasterIdLst>
    <p:notesMasterId r:id="rId63"/>
  </p:notesMasterIdLst>
  <p:sldIdLst>
    <p:sldId id="394" r:id="rId4"/>
    <p:sldId id="395" r:id="rId5"/>
    <p:sldId id="396" r:id="rId6"/>
    <p:sldId id="400" r:id="rId7"/>
    <p:sldId id="354" r:id="rId8"/>
    <p:sldId id="402" r:id="rId9"/>
    <p:sldId id="363" r:id="rId10"/>
    <p:sldId id="403" r:id="rId11"/>
    <p:sldId id="290" r:id="rId12"/>
    <p:sldId id="291" r:id="rId13"/>
    <p:sldId id="264" r:id="rId14"/>
    <p:sldId id="265" r:id="rId15"/>
    <p:sldId id="309" r:id="rId16"/>
    <p:sldId id="297" r:id="rId17"/>
    <p:sldId id="299" r:id="rId18"/>
    <p:sldId id="281" r:id="rId19"/>
    <p:sldId id="274" r:id="rId20"/>
    <p:sldId id="275" r:id="rId21"/>
    <p:sldId id="301" r:id="rId22"/>
    <p:sldId id="302" r:id="rId23"/>
    <p:sldId id="305" r:id="rId24"/>
    <p:sldId id="404" r:id="rId25"/>
    <p:sldId id="409" r:id="rId26"/>
    <p:sldId id="405" r:id="rId27"/>
    <p:sldId id="407" r:id="rId28"/>
    <p:sldId id="390" r:id="rId29"/>
    <p:sldId id="413" r:id="rId30"/>
    <p:sldId id="412" r:id="rId31"/>
    <p:sldId id="437" r:id="rId32"/>
    <p:sldId id="438" r:id="rId33"/>
    <p:sldId id="439" r:id="rId34"/>
    <p:sldId id="440" r:id="rId35"/>
    <p:sldId id="441" r:id="rId36"/>
    <p:sldId id="411" r:id="rId37"/>
    <p:sldId id="435" r:id="rId38"/>
    <p:sldId id="436" r:id="rId39"/>
    <p:sldId id="373" r:id="rId40"/>
    <p:sldId id="414" r:id="rId41"/>
    <p:sldId id="442" r:id="rId42"/>
    <p:sldId id="391" r:id="rId43"/>
    <p:sldId id="379" r:id="rId44"/>
    <p:sldId id="380" r:id="rId45"/>
    <p:sldId id="381" r:id="rId46"/>
    <p:sldId id="382" r:id="rId47"/>
    <p:sldId id="383" r:id="rId48"/>
    <p:sldId id="387" r:id="rId49"/>
    <p:sldId id="392" r:id="rId50"/>
    <p:sldId id="370" r:id="rId51"/>
    <p:sldId id="393" r:id="rId52"/>
    <p:sldId id="415" r:id="rId53"/>
    <p:sldId id="426" r:id="rId54"/>
    <p:sldId id="429" r:id="rId55"/>
    <p:sldId id="443" r:id="rId56"/>
    <p:sldId id="434" r:id="rId57"/>
    <p:sldId id="445" r:id="rId58"/>
    <p:sldId id="447" r:id="rId59"/>
    <p:sldId id="444" r:id="rId60"/>
    <p:sldId id="448" r:id="rId61"/>
    <p:sldId id="433" r:id="rId62"/>
  </p:sldIdLst>
  <p:sldSz cx="12192000" cy="6858000"/>
  <p:notesSz cx="6858000" cy="9144000"/>
  <p:custDataLst>
    <p:tags r:id="rId6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4" autoAdjust="0"/>
    <p:restoredTop sz="96800" autoAdjust="0"/>
  </p:normalViewPr>
  <p:slideViewPr>
    <p:cSldViewPr snapToGrid="0">
      <p:cViewPr>
        <p:scale>
          <a:sx n="64" d="100"/>
          <a:sy n="64" d="100"/>
        </p:scale>
        <p:origin x="-108" y="-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gs" Target="tags/tag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24C4A-B71C-45E2-8980-C2BFC6130B10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5DE71-A356-44F7-894D-6DBB1750B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6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5DE71-A356-44F7-894D-6DBB1750BF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85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A0884-8577-D344-8B0D-8FE505709FF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7425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4460A-C980-4EED-AA81-DA1F8737E70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85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4460A-C980-4EED-AA81-DA1F8737E70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21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A0884-8577-D344-8B0D-8FE505709FF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4281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4460A-C980-4EED-AA81-DA1F8737E70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07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5DE71-A356-44F7-894D-6DBB1750BF9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80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3ACC3-561C-0440-8CA6-A240356AD00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38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5DE71-A356-44F7-894D-6DBB1750BF9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77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D9DF9-06AF-C148-BBBF-36DD051F6F5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91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5DE71-A356-44F7-894D-6DBB1750BF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7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5DE71-A356-44F7-894D-6DBB1750BF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15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5DE71-A356-44F7-894D-6DBB1750BF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52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4460A-C980-4EED-AA81-DA1F8737E70B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258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5DE71-A356-44F7-894D-6DBB1750BF9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51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5DE71-A356-44F7-894D-6DBB1750BF9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55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5DE71-A356-44F7-894D-6DBB1750BF9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76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5DE71-A356-44F7-894D-6DBB1750BF9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19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630E-1F9A-4E0E-96B4-CC81952CBA8A}" type="datetime1">
              <a:rPr lang="en-US" smtClean="0"/>
              <a:t>1/4/2016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D4BABA-867D-4B77-92C0-0A27CD332D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D6B9-BD8D-434F-91F7-25551A5A2617}" type="datetime1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BABA-867D-4B77-92C0-0A27CD332D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9D31-3286-4E90-944E-F9785FE4C298}" type="datetime1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BABA-867D-4B77-92C0-0A27CD332D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rgbClr val="800000"/>
                </a:solidFill>
                <a:latin typeface="Gish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ish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EE22-6947-490E-91E5-FB29A74304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AE71-77A8-9142-9B33-B0BE3A80AD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86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  <a:latin typeface="Gish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60066"/>
                </a:solidFill>
                <a:latin typeface="Gisha"/>
              </a:defRPr>
            </a:lvl1pPr>
            <a:lvl2pPr>
              <a:defRPr>
                <a:solidFill>
                  <a:srgbClr val="660066"/>
                </a:solidFill>
                <a:latin typeface="Gisha"/>
              </a:defRPr>
            </a:lvl2pPr>
            <a:lvl3pPr>
              <a:defRPr>
                <a:solidFill>
                  <a:srgbClr val="660066"/>
                </a:solidFill>
                <a:latin typeface="Gisha"/>
              </a:defRPr>
            </a:lvl3pPr>
            <a:lvl4pPr>
              <a:defRPr>
                <a:solidFill>
                  <a:srgbClr val="660066"/>
                </a:solidFill>
                <a:latin typeface="Gisha"/>
              </a:defRPr>
            </a:lvl4pPr>
            <a:lvl5pPr>
              <a:defRPr>
                <a:solidFill>
                  <a:srgbClr val="660066"/>
                </a:solidFill>
                <a:latin typeface="Gish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AC31-BF32-4178-80B0-43EF24A9C8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AE71-77A8-9142-9B33-B0BE3A80AD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35376" y="6230619"/>
            <a:ext cx="2218267" cy="444500"/>
          </a:xfrm>
          <a:prstGeom prst="rect">
            <a:avLst/>
          </a:prstGeom>
        </p:spPr>
      </p:pic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365" y="6223027"/>
            <a:ext cx="2262012" cy="48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96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A12D-1A9A-48FE-A458-96452099D8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AE71-77A8-9142-9B33-B0BE3A80AD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65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5E58-DD8B-49DF-83CF-996DA401C6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AE71-77A8-9142-9B33-B0BE3A80AD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75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88EE-C672-4CEE-8476-086F1FD4C9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AE71-77A8-9142-9B33-B0BE3A80AD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36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4253-1682-4E35-A36E-EC874BEE3E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AE71-77A8-9142-9B33-B0BE3A80AD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37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6611-1FCA-47AA-B218-55DD598B4F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AE71-77A8-9142-9B33-B0BE3A80AD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48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85E6-D78A-4047-9395-F3EEA19DD3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AE71-77A8-9142-9B33-B0BE3A80AD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03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A0F0-9CDA-4437-BFDF-43C5F6536331}" type="datetime1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BABA-867D-4B77-92C0-0A27CD332D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CBF8-1ED3-49FA-AB5E-C43CC33020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AE71-77A8-9142-9B33-B0BE3A80AD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0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8160-BA25-4BD0-BE2A-41BF0A5B51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AE71-77A8-9142-9B33-B0BE3A80AD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060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9646-3C54-4509-93E8-05DA3E80BD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AE71-77A8-9142-9B33-B0BE3A80AD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National Institutes of Health, U.S. National Library of Medicine logo" title="NIH NLM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43392"/>
            <a:ext cx="5891900" cy="501650"/>
          </a:xfrm>
          <a:prstGeom prst="rect">
            <a:avLst/>
          </a:prstGeom>
          <a:solidFill>
            <a:srgbClr val="273C8F"/>
          </a:solidFill>
        </p:spPr>
      </p:pic>
    </p:spTree>
    <p:extLst>
      <p:ext uri="{BB962C8B-B14F-4D97-AF65-F5344CB8AC3E}">
        <p14:creationId xmlns:p14="http://schemas.microsoft.com/office/powerpoint/2010/main" val="1879683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D81C7-6842-4744-877B-393A60E4F3BF}" type="datetime1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2853F-5949-7944-9D1E-D03444BCE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89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C8E6E-A94A-DE44-9EE4-C0358871CE9E}" type="datetime1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73464-4898-8840-AD4C-D60912FD5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68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0873D-2397-8C44-AA70-9CDDBBC5F153}" type="datetime1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6450-9E40-5345-AA40-A6FF8C0D9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69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6A227-E8DD-244D-A16B-C33AB27564DC}" type="datetime1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07344-E944-F248-A16F-4E6CA2855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37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1B7A6-32C3-1C4A-A5E1-FFAB3822667A}" type="datetime1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5FF03-DCB8-3C48-AFA2-7836B5F72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174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731D8-AF8C-9D48-831C-17F2F14D6914}" type="datetime1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429AC-E5A4-DD4E-8890-BD35ED758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04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84FAE-C9E6-1546-B22B-AB21DCD5774B}" type="datetime1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DAC20-A527-1E42-9D40-F9C5F3147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BCD0-9EE5-424C-A814-FCAE73B91C8D}" type="datetime1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BABA-867D-4B77-92C0-0A27CD332D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F375A-BAD9-AB4A-8543-05350501D1FF}" type="datetime1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FA410-F5DF-994B-B253-BE6A6583F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866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D1B81-8C39-4D4E-8B70-D71B40EF7C7B}" type="datetime1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45D2E-4DF1-7140-A990-7E6E5673D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150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B8C67-D784-604B-9F5F-197887ED264C}" type="datetime1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8738D-B77F-D243-A880-299A6D4B2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18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E6D3D-F026-9945-819D-9D1C8570AA69}" type="datetime1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8F58D-EC4A-7B45-B19C-6B39467E0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8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33AF-A01B-439F-BE10-A490DDD8DDA6}" type="datetime1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BABA-867D-4B77-92C0-0A27CD332D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809C-F5A6-4728-8E4B-6D757ECFC585}" type="datetime1">
              <a:rPr lang="en-US" smtClean="0"/>
              <a:t>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BABA-867D-4B77-92C0-0A27CD332D5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406-45C9-44E9-A923-EDA10DF221D7}" type="datetime1">
              <a:rPr lang="en-US" smtClean="0"/>
              <a:t>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BABA-867D-4B77-92C0-0A27CD332D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56D4-66F8-459F-B74A-F9BA10711DD9}" type="datetime1">
              <a:rPr lang="en-US" smtClean="0"/>
              <a:t>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BABA-867D-4B77-92C0-0A27CD332D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5423-B460-43F5-8D2A-CDEF429AA0FD}" type="datetime1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BABA-867D-4B77-92C0-0A27CD332D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CB27-90E6-492A-A7F2-A1E27416BD0A}" type="datetime1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BABA-867D-4B77-92C0-0A27CD332D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5CF2E7F-5860-4943-AF79-53445B533ABF}" type="datetime1">
              <a:rPr lang="en-US" smtClean="0"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49D3471-92E0-4D37-AC72-E30C7D4501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CCDAE71-77A8-9142-9B33-B0BE3A80AD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creen Shot 2015-10-01 at 6.30.12 PM.png"/>
          <p:cNvPicPr>
            <a:picLocks noChangeAspect="1"/>
          </p:cNvPicPr>
          <p:nvPr userDrawn="1"/>
        </p:nvPicPr>
        <p:blipFill>
          <a:blip r:embed="rId13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2643"/>
            <a:ext cx="12191999" cy="694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9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484730A-2A42-AA42-8440-F414A09BC3AF}" type="datetime1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974E6C9-5212-7940-841C-1C5AE2318A92}" type="slidenum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7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tm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smith.zepheira.com/training/" TargetMode="External"/><Relationship Id="rId2" Type="http://schemas.openxmlformats.org/officeDocument/2006/relationships/hyperlink" Target="http://bibframe.org/tools/transform/star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tensiblecatalog.org/" TargetMode="External"/><Relationship Id="rId4" Type="http://schemas.openxmlformats.org/officeDocument/2006/relationships/hyperlink" Target="http://usc-isi-i2.github.io/karma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oc.gov/bibframe/pdf/ALAmw2013-sac_Ford.pdf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id.loc.gov/authorities/subjects/sh200811358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bibframe/pdf/ALAmw2013-sac_Ford.pdf" TargetMode="External"/><Relationship Id="rId2" Type="http://schemas.openxmlformats.org/officeDocument/2006/relationships/hyperlink" Target="https://www.oclc.org/content/dam/oclc/events/2015/CI_SFPL_PPTS/BF-NCTPG-California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clc.org/content/dam/research/events/2015/marc-to-linked-data-webinar.pptx" TargetMode="External"/><Relationship Id="rId4" Type="http://schemas.openxmlformats.org/officeDocument/2006/relationships/hyperlink" Target="http://www.loc.gov/bibliographic-future/news/MARC_Record_Marketplace_2009-10.pdf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clc.org/content/dam/oclc/events/2015/CI_SFPL_PPTS/BF-NCTPG-California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2028668"/>
          </a:xfrm>
        </p:spPr>
        <p:txBody>
          <a:bodyPr/>
          <a:lstStyle/>
          <a:p>
            <a:r>
              <a:rPr lang="en-US" sz="4400" dirty="0" smtClean="0"/>
              <a:t>Implementing BIBFRAME: The UC Davis BIBFLOW Project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2999"/>
            <a:ext cx="8534400" cy="173261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Xiaoli Li</a:t>
            </a:r>
          </a:p>
          <a:p>
            <a:r>
              <a:rPr lang="en-US" dirty="0"/>
              <a:t>Co-head of Content Support Services</a:t>
            </a:r>
          </a:p>
          <a:p>
            <a:r>
              <a:rPr lang="en-US" dirty="0"/>
              <a:t>University of California Davis </a:t>
            </a:r>
            <a:r>
              <a:rPr lang="en-US" dirty="0" smtClean="0"/>
              <a:t>Library</a:t>
            </a:r>
          </a:p>
          <a:p>
            <a:endParaRPr lang="en-US" dirty="0" smtClean="0"/>
          </a:p>
          <a:p>
            <a:r>
              <a:rPr lang="en-US" dirty="0" smtClean="0"/>
              <a:t>New York Technical Services Librarians</a:t>
            </a:r>
            <a:endParaRPr lang="en-US" dirty="0"/>
          </a:p>
          <a:p>
            <a:r>
              <a:rPr lang="en-US" dirty="0"/>
              <a:t>November 16, 2015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67" y="3292279"/>
            <a:ext cx="2286000" cy="590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08" y="3182548"/>
            <a:ext cx="900005" cy="815441"/>
          </a:xfrm>
          <a:prstGeom prst="rect">
            <a:avLst/>
          </a:prstGeom>
        </p:spPr>
      </p:pic>
      <p:pic>
        <p:nvPicPr>
          <p:cNvPr id="6" name="Picture 5" descr="Institute of Museum and Library Services - Mozilla Firefox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1" t="16202" r="57747" b="71437"/>
          <a:stretch/>
        </p:blipFill>
        <p:spPr>
          <a:xfrm>
            <a:off x="7454557" y="3292279"/>
            <a:ext cx="2382591" cy="81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6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8066" y="2196866"/>
            <a:ext cx="7289173" cy="2110382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xlli\AppData\Local\Temp\library_system_diag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029"/>
            <a:ext cx="9144000" cy="651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 rot="19789341">
            <a:off x="5068321" y="3439831"/>
            <a:ext cx="720488" cy="32008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5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nked-Data-BIBFLOW-Stahmer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1302" r="17500" b="1082"/>
          <a:stretch/>
        </p:blipFill>
        <p:spPr>
          <a:xfrm>
            <a:off x="1981200" y="381000"/>
            <a:ext cx="8382000" cy="64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0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890" y="188084"/>
            <a:ext cx="7213310" cy="556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6051178"/>
            <a:ext cx="9170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Ruth Fischer and Rick Lugg, http</a:t>
            </a:r>
            <a:r>
              <a:rPr lang="en-US" sz="1200" dirty="0"/>
              <a:t>://www.loc.gov/bibliographic-future/news/MARC_Record_Marketplace_2009-10.pdf</a:t>
            </a:r>
          </a:p>
        </p:txBody>
      </p:sp>
    </p:spTree>
    <p:extLst>
      <p:ext uri="{BB962C8B-B14F-4D97-AF65-F5344CB8AC3E}">
        <p14:creationId xmlns:p14="http://schemas.microsoft.com/office/powerpoint/2010/main" val="964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3005" y="2955207"/>
            <a:ext cx="89894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This complexity leads to the inevitable conclusion that </a:t>
            </a:r>
            <a:r>
              <a:rPr lang="en-US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moving away from MARC into BIBFRAME represents 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an evolutionary leap for libraries and not a simple migration</a:t>
            </a:r>
            <a:r>
              <a:rPr lang="en-US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983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214" y="838200"/>
            <a:ext cx="9827622" cy="128602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Workflows and Use Cases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806" y="2356813"/>
            <a:ext cx="9566030" cy="2903579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BIBFLOW’s focus is on developing a roadmap for migrating essential library work efforts (workflows) to a BIBFRAME / </a:t>
            </a:r>
            <a:r>
              <a:rPr lang="en-US" sz="2400" dirty="0" smtClean="0"/>
              <a:t>LOD ecosystem</a:t>
            </a:r>
            <a:r>
              <a:rPr lang="en-US" sz="2400" dirty="0"/>
              <a:t>.  Library work involves daily engagement with a large collection of software systems, institutions, and vendors.  As such, moving to a LOD ecosystem is not simply a matter of understanding its impact on library data but also on these complex workflows.</a:t>
            </a:r>
          </a:p>
        </p:txBody>
      </p:sp>
    </p:spTree>
    <p:extLst>
      <p:ext uri="{BB962C8B-B14F-4D97-AF65-F5344CB8AC3E}">
        <p14:creationId xmlns:p14="http://schemas.microsoft.com/office/powerpoint/2010/main" val="407933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Diamond 71"/>
          <p:cNvSpPr/>
          <p:nvPr/>
        </p:nvSpPr>
        <p:spPr>
          <a:xfrm>
            <a:off x="1698349" y="1441343"/>
            <a:ext cx="1271475" cy="1068386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345489" y="2822576"/>
            <a:ext cx="2177606" cy="1754188"/>
          </a:xfrm>
          <a:prstGeom prst="ellipse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en-US" altLang="en-US" sz="14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altLang="en-US" sz="14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altLang="en-US" sz="14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altLang="en-US" sz="14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altLang="en-US" sz="14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altLang="en-US" sz="1200" dirty="0">
                <a:solidFill>
                  <a:srgbClr val="000000"/>
                </a:solidFill>
              </a:rPr>
              <a:t>Automated process (weekly done by Systems </a:t>
            </a:r>
            <a:r>
              <a:rPr lang="en-US" altLang="en-US" sz="1200" dirty="0" err="1">
                <a:solidFill>
                  <a:srgbClr val="000000"/>
                </a:solidFill>
              </a:rPr>
              <a:t>Dept</a:t>
            </a:r>
            <a:r>
              <a:rPr lang="en-US" altLang="en-US" sz="12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4" name="Can 3"/>
          <p:cNvSpPr/>
          <p:nvPr/>
        </p:nvSpPr>
        <p:spPr>
          <a:xfrm>
            <a:off x="4702176" y="2236789"/>
            <a:ext cx="1403124" cy="2528887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400">
              <a:solidFill>
                <a:srgbClr val="000000"/>
              </a:solidFill>
            </a:endParaRPr>
          </a:p>
        </p:txBody>
      </p:sp>
      <p:pic>
        <p:nvPicPr>
          <p:cNvPr id="1843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4" y="325439"/>
            <a:ext cx="7842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n 9"/>
          <p:cNvSpPr/>
          <p:nvPr/>
        </p:nvSpPr>
        <p:spPr>
          <a:xfrm>
            <a:off x="5071213" y="3930652"/>
            <a:ext cx="533400" cy="646112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prstClr val="black"/>
                </a:solidFill>
              </a:rPr>
              <a:t>Bib</a:t>
            </a:r>
          </a:p>
        </p:txBody>
      </p:sp>
      <p:sp>
        <p:nvSpPr>
          <p:cNvPr id="11" name="Can 10"/>
          <p:cNvSpPr/>
          <p:nvPr/>
        </p:nvSpPr>
        <p:spPr>
          <a:xfrm>
            <a:off x="5054600" y="2822576"/>
            <a:ext cx="591140" cy="644525"/>
          </a:xfrm>
          <a:prstGeom prst="can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 err="1">
                <a:solidFill>
                  <a:prstClr val="black"/>
                </a:solidFill>
              </a:rPr>
              <a:t>Auth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8441" name="TextBox 11"/>
          <p:cNvSpPr txBox="1">
            <a:spLocks noChangeArrowheads="1"/>
          </p:cNvSpPr>
          <p:nvPr/>
        </p:nvSpPr>
        <p:spPr bwMode="auto">
          <a:xfrm>
            <a:off x="4768829" y="2228156"/>
            <a:ext cx="13364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</a:rPr>
              <a:t>OCLC </a:t>
            </a:r>
            <a:r>
              <a:rPr lang="en-US" altLang="en-US" sz="1400" b="1" dirty="0" err="1">
                <a:solidFill>
                  <a:srgbClr val="000000"/>
                </a:solidFill>
              </a:rPr>
              <a:t>WorldCat</a:t>
            </a:r>
            <a:endParaRPr lang="en-US" altLang="en-US" sz="1400" b="1" dirty="0">
              <a:solidFill>
                <a:srgbClr val="000000"/>
              </a:solidFill>
            </a:endParaRPr>
          </a:p>
        </p:txBody>
      </p:sp>
      <p:sp>
        <p:nvSpPr>
          <p:cNvPr id="18484" name="TextBox 12"/>
          <p:cNvSpPr txBox="1">
            <a:spLocks noChangeArrowheads="1"/>
          </p:cNvSpPr>
          <p:nvPr/>
        </p:nvSpPr>
        <p:spPr bwMode="auto">
          <a:xfrm>
            <a:off x="1713627" y="1742712"/>
            <a:ext cx="1285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</a:rPr>
              <a:t>New Name </a:t>
            </a:r>
            <a:r>
              <a:rPr lang="en-US" altLang="en-US" sz="1400" b="1" dirty="0" err="1">
                <a:solidFill>
                  <a:srgbClr val="000000"/>
                </a:solidFill>
              </a:rPr>
              <a:t>Auth</a:t>
            </a:r>
            <a:r>
              <a:rPr lang="en-US" altLang="en-US" sz="1400" b="1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900218" y="3724899"/>
            <a:ext cx="963223" cy="406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prstClr val="black"/>
                </a:solidFill>
              </a:rPr>
              <a:t>Propose to LC  </a:t>
            </a:r>
          </a:p>
        </p:txBody>
      </p:sp>
      <p:sp>
        <p:nvSpPr>
          <p:cNvPr id="18446" name="TextBox 56"/>
          <p:cNvSpPr txBox="1">
            <a:spLocks noChangeArrowheads="1"/>
          </p:cNvSpPr>
          <p:nvPr/>
        </p:nvSpPr>
        <p:spPr bwMode="auto">
          <a:xfrm>
            <a:off x="2952754" y="3070101"/>
            <a:ext cx="5064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</a:rPr>
              <a:t>yes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cxnSp>
        <p:nvCxnSpPr>
          <p:cNvPr id="97" name="Elbow Connector 96"/>
          <p:cNvCxnSpPr/>
          <p:nvPr/>
        </p:nvCxnSpPr>
        <p:spPr>
          <a:xfrm>
            <a:off x="2998766" y="1979999"/>
            <a:ext cx="2007408" cy="1070535"/>
          </a:xfrm>
          <a:prstGeom prst="bentConnector3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9" name="TextBox 101"/>
          <p:cNvSpPr txBox="1">
            <a:spLocks noChangeArrowheads="1"/>
          </p:cNvSpPr>
          <p:nvPr/>
        </p:nvSpPr>
        <p:spPr bwMode="auto">
          <a:xfrm>
            <a:off x="3028085" y="1659759"/>
            <a:ext cx="468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</a:rPr>
              <a:t>yes</a:t>
            </a:r>
          </a:p>
        </p:txBody>
      </p:sp>
      <p:cxnSp>
        <p:nvCxnSpPr>
          <p:cNvPr id="124" name="Elbow Connector 123"/>
          <p:cNvCxnSpPr>
            <a:endCxn id="24" idx="0"/>
          </p:cNvCxnSpPr>
          <p:nvPr/>
        </p:nvCxnSpPr>
        <p:spPr>
          <a:xfrm>
            <a:off x="2970777" y="3519477"/>
            <a:ext cx="411053" cy="205422"/>
          </a:xfrm>
          <a:prstGeom prst="bentConnector2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125"/>
          <p:cNvCxnSpPr>
            <a:stCxn id="24" idx="3"/>
          </p:cNvCxnSpPr>
          <p:nvPr/>
        </p:nvCxnSpPr>
        <p:spPr>
          <a:xfrm flipV="1">
            <a:off x="3863441" y="3235968"/>
            <a:ext cx="1159184" cy="692131"/>
          </a:xfrm>
          <a:prstGeom prst="bentConnector3">
            <a:avLst/>
          </a:prstGeom>
          <a:ln w="508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6" name="TextBox 128"/>
          <p:cNvSpPr txBox="1">
            <a:spLocks noChangeArrowheads="1"/>
          </p:cNvSpPr>
          <p:nvPr/>
        </p:nvSpPr>
        <p:spPr bwMode="auto">
          <a:xfrm>
            <a:off x="2261166" y="2286001"/>
            <a:ext cx="46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8457" name="Rectangle 129"/>
          <p:cNvSpPr>
            <a:spLocks noChangeArrowheads="1"/>
          </p:cNvSpPr>
          <p:nvPr/>
        </p:nvSpPr>
        <p:spPr bwMode="auto">
          <a:xfrm>
            <a:off x="2619376" y="3349626"/>
            <a:ext cx="225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7" name="Can 136"/>
          <p:cNvSpPr/>
          <p:nvPr/>
        </p:nvSpPr>
        <p:spPr>
          <a:xfrm>
            <a:off x="8991600" y="3077193"/>
            <a:ext cx="896144" cy="823913"/>
          </a:xfrm>
          <a:prstGeom prst="ca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err="1">
                <a:solidFill>
                  <a:prstClr val="black"/>
                </a:solidFill>
              </a:rPr>
              <a:t>Auth</a:t>
            </a:r>
            <a:r>
              <a:rPr lang="en-US" sz="1400" b="1" dirty="0">
                <a:solidFill>
                  <a:prstClr val="black"/>
                </a:solidFill>
              </a:rPr>
              <a:t> Control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4702176" y="927100"/>
            <a:ext cx="1247775" cy="54133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err="1">
                <a:solidFill>
                  <a:prstClr val="black"/>
                </a:solidFill>
              </a:rPr>
              <a:t>Melvyl</a:t>
            </a:r>
            <a:r>
              <a:rPr lang="en-US" sz="1400" b="1" dirty="0">
                <a:solidFill>
                  <a:prstClr val="black"/>
                </a:solidFill>
              </a:rPr>
              <a:t> (UC OPAC)</a:t>
            </a:r>
          </a:p>
        </p:txBody>
      </p:sp>
      <p:sp>
        <p:nvSpPr>
          <p:cNvPr id="159" name="Up-Down Arrow 158"/>
          <p:cNvSpPr/>
          <p:nvPr/>
        </p:nvSpPr>
        <p:spPr>
          <a:xfrm>
            <a:off x="5151438" y="1468438"/>
            <a:ext cx="227012" cy="768350"/>
          </a:xfrm>
          <a:prstGeom prst="up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grpSp>
        <p:nvGrpSpPr>
          <p:cNvPr id="18462" name="Group 27"/>
          <p:cNvGrpSpPr>
            <a:grpSpLocks/>
          </p:cNvGrpSpPr>
          <p:nvPr/>
        </p:nvGrpSpPr>
        <p:grpSpPr bwMode="auto">
          <a:xfrm>
            <a:off x="6980238" y="897733"/>
            <a:ext cx="1365250" cy="3893345"/>
            <a:chOff x="7853363" y="969057"/>
            <a:chExt cx="1819275" cy="3777568"/>
          </a:xfrm>
        </p:grpSpPr>
        <p:sp>
          <p:nvSpPr>
            <p:cNvPr id="5" name="Can 4"/>
            <p:cNvSpPr/>
            <p:nvPr/>
          </p:nvSpPr>
          <p:spPr>
            <a:xfrm>
              <a:off x="8077599" y="2188634"/>
              <a:ext cx="1595039" cy="2557991"/>
            </a:xfrm>
            <a:prstGeom prst="ca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478" name="TextBox 135"/>
            <p:cNvSpPr txBox="1">
              <a:spLocks noChangeArrowheads="1"/>
            </p:cNvSpPr>
            <p:nvPr/>
          </p:nvSpPr>
          <p:spPr bwMode="auto">
            <a:xfrm>
              <a:off x="8509000" y="2189163"/>
              <a:ext cx="10604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Aleph</a:t>
              </a:r>
            </a:p>
          </p:txBody>
        </p:sp>
        <p:sp>
          <p:nvSpPr>
            <p:cNvPr id="139" name="Can 138"/>
            <p:cNvSpPr/>
            <p:nvPr/>
          </p:nvSpPr>
          <p:spPr>
            <a:xfrm>
              <a:off x="8391078" y="2754603"/>
              <a:ext cx="839434" cy="646247"/>
            </a:xfrm>
            <a:prstGeom prst="can">
              <a:avLst/>
            </a:prstGeom>
            <a:solidFill>
              <a:srgbClr val="FFFF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 err="1">
                  <a:solidFill>
                    <a:prstClr val="black"/>
                  </a:solidFill>
                </a:rPr>
                <a:t>Auth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141" name="Can 140"/>
            <p:cNvSpPr/>
            <p:nvPr/>
          </p:nvSpPr>
          <p:spPr>
            <a:xfrm>
              <a:off x="8587419" y="3773287"/>
              <a:ext cx="710787" cy="662124"/>
            </a:xfrm>
            <a:prstGeom prst="ca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Bib</a:t>
              </a:r>
            </a:p>
          </p:txBody>
        </p:sp>
        <p:sp>
          <p:nvSpPr>
            <p:cNvPr id="160" name="Rounded Rectangle 159"/>
            <p:cNvSpPr/>
            <p:nvPr/>
          </p:nvSpPr>
          <p:spPr>
            <a:xfrm>
              <a:off x="7853363" y="969057"/>
              <a:ext cx="1768505" cy="43677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prstClr val="black"/>
                  </a:solidFill>
                </a:rPr>
                <a:t>Harvest (UCD OPAC)</a:t>
              </a:r>
            </a:p>
          </p:txBody>
        </p:sp>
        <p:sp>
          <p:nvSpPr>
            <p:cNvPr id="161" name="Up-Down Arrow 160"/>
            <p:cNvSpPr/>
            <p:nvPr/>
          </p:nvSpPr>
          <p:spPr>
            <a:xfrm>
              <a:off x="8688960" y="1424888"/>
              <a:ext cx="300392" cy="768509"/>
            </a:xfrm>
            <a:prstGeom prst="upDownArrow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62" name="Left-Right Arrow 161"/>
          <p:cNvSpPr/>
          <p:nvPr/>
        </p:nvSpPr>
        <p:spPr>
          <a:xfrm>
            <a:off x="6008688" y="1041401"/>
            <a:ext cx="933450" cy="314325"/>
          </a:xfrm>
          <a:prstGeom prst="left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cxnSp>
        <p:nvCxnSpPr>
          <p:cNvPr id="25" name="Elbow Connector 24"/>
          <p:cNvCxnSpPr>
            <a:stCxn id="141" idx="4"/>
          </p:cNvCxnSpPr>
          <p:nvPr/>
        </p:nvCxnSpPr>
        <p:spPr>
          <a:xfrm flipV="1">
            <a:off x="8064500" y="3670302"/>
            <a:ext cx="927100" cy="458815"/>
          </a:xfrm>
          <a:prstGeom prst="bentConnector3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endCxn id="139" idx="4"/>
          </p:cNvCxnSpPr>
          <p:nvPr/>
        </p:nvCxnSpPr>
        <p:spPr>
          <a:xfrm rot="10800000">
            <a:off x="8013702" y="3071031"/>
            <a:ext cx="977903" cy="299935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flipV="1">
            <a:off x="5656263" y="4316919"/>
            <a:ext cx="1874837" cy="0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412757" y="6073081"/>
            <a:ext cx="947498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Cataloging Workflow for Print Monographs </a:t>
            </a:r>
          </a:p>
        </p:txBody>
      </p:sp>
      <p:pic>
        <p:nvPicPr>
          <p:cNvPr id="18468" name="Picture 44" descr="C:\Temp\Temporary Internet Files\Content.IE5\C4W2GDR3\MC9003893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493714"/>
            <a:ext cx="4635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>
            <a:stCxn id="18468" idx="3"/>
          </p:cNvCxnSpPr>
          <p:nvPr/>
        </p:nvCxnSpPr>
        <p:spPr>
          <a:xfrm>
            <a:off x="2220913" y="898526"/>
            <a:ext cx="449262" cy="6032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493735" y="1124296"/>
            <a:ext cx="376465" cy="32668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ular Callout 25"/>
          <p:cNvSpPr/>
          <p:nvPr/>
        </p:nvSpPr>
        <p:spPr>
          <a:xfrm>
            <a:off x="5378450" y="4984751"/>
            <a:ext cx="2357439" cy="788988"/>
          </a:xfrm>
          <a:prstGeom prst="wedgeRoundRectCallout">
            <a:avLst>
              <a:gd name="adj1" fmla="val 43459"/>
              <a:gd name="adj2" fmla="val -11812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prstClr val="black"/>
                </a:solidFill>
              </a:rPr>
              <a:t>Create holdings record</a:t>
            </a:r>
          </a:p>
          <a:p>
            <a:pPr>
              <a:defRPr/>
            </a:pPr>
            <a:r>
              <a:rPr lang="en-US" sz="1200" dirty="0">
                <a:solidFill>
                  <a:prstClr val="black"/>
                </a:solidFill>
              </a:rPr>
              <a:t>Add/complete item record</a:t>
            </a:r>
          </a:p>
        </p:txBody>
      </p:sp>
      <p:pic>
        <p:nvPicPr>
          <p:cNvPr id="1847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5122864"/>
            <a:ext cx="4953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0" name="Straight Arrow Connector 69"/>
          <p:cNvCxnSpPr/>
          <p:nvPr/>
        </p:nvCxnSpPr>
        <p:spPr>
          <a:xfrm>
            <a:off x="8013701" y="4479926"/>
            <a:ext cx="1033463" cy="862013"/>
          </a:xfrm>
          <a:prstGeom prst="straightConnector1">
            <a:avLst/>
          </a:prstGeom>
          <a:ln w="50800">
            <a:solidFill>
              <a:schemeClr val="tx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74" name="Picture 44" descr="C:\Temp\Temporary Internet Files\Content.IE5\C4W2GDR3\MC9003893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4576764"/>
            <a:ext cx="382588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061"/>
          <p:cNvSpPr/>
          <p:nvPr/>
        </p:nvSpPr>
        <p:spPr>
          <a:xfrm>
            <a:off x="9058276" y="5122864"/>
            <a:ext cx="1090613" cy="554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Physical Processing Unit</a:t>
            </a:r>
          </a:p>
        </p:txBody>
      </p:sp>
      <p:sp>
        <p:nvSpPr>
          <p:cNvPr id="2066" name="Rounded Rectangular Callout 2065"/>
          <p:cNvSpPr/>
          <p:nvPr/>
        </p:nvSpPr>
        <p:spPr>
          <a:xfrm>
            <a:off x="9428163" y="2225676"/>
            <a:ext cx="919162" cy="392113"/>
          </a:xfrm>
          <a:prstGeom prst="wedgeRoundRectCallout">
            <a:avLst>
              <a:gd name="adj1" fmla="val -45746"/>
              <a:gd name="adj2" fmla="val 15213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Vendor Service</a:t>
            </a:r>
          </a:p>
        </p:txBody>
      </p:sp>
      <p:sp>
        <p:nvSpPr>
          <p:cNvPr id="71" name="Diamond 70"/>
          <p:cNvSpPr/>
          <p:nvPr/>
        </p:nvSpPr>
        <p:spPr>
          <a:xfrm>
            <a:off x="1675979" y="2985284"/>
            <a:ext cx="1271475" cy="1068386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8443" name="TextBox 22"/>
          <p:cNvSpPr txBox="1">
            <a:spLocks noChangeArrowheads="1"/>
          </p:cNvSpPr>
          <p:nvPr/>
        </p:nvSpPr>
        <p:spPr bwMode="auto">
          <a:xfrm>
            <a:off x="1924587" y="3266605"/>
            <a:ext cx="9943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</a:rPr>
              <a:t>New Sub Heading?</a:t>
            </a:r>
          </a:p>
        </p:txBody>
      </p:sp>
      <p:cxnSp>
        <p:nvCxnSpPr>
          <p:cNvPr id="84" name="Elbow Connector 83"/>
          <p:cNvCxnSpPr>
            <a:stCxn id="71" idx="2"/>
          </p:cNvCxnSpPr>
          <p:nvPr/>
        </p:nvCxnSpPr>
        <p:spPr>
          <a:xfrm rot="16200000" flipH="1">
            <a:off x="3527321" y="2838066"/>
            <a:ext cx="263249" cy="2694456"/>
          </a:xfrm>
          <a:prstGeom prst="bentConnector2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341044" y="2593976"/>
            <a:ext cx="3221" cy="349803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48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662" y="1011925"/>
            <a:ext cx="9109026" cy="566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4035" y="439985"/>
            <a:ext cx="9971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Use Case: Original Non-Rare </a:t>
            </a:r>
            <a:r>
              <a:rPr lang="en-US" sz="2000" b="1" dirty="0" smtClean="0"/>
              <a:t>Print Book </a:t>
            </a:r>
            <a:r>
              <a:rPr lang="en-US" sz="2000" b="1" dirty="0"/>
              <a:t>Cataloging Using OCLC Connexion Client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885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706264"/>
            <a:ext cx="9695857" cy="57059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00"/>
          <a:stretch/>
        </p:blipFill>
        <p:spPr bwMode="auto">
          <a:xfrm>
            <a:off x="2434852" y="5775083"/>
            <a:ext cx="227666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0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410" y="1049214"/>
            <a:ext cx="10603617" cy="172212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of Library Management System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9312" y="3103327"/>
            <a:ext cx="9983715" cy="1524944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To make the transition into BIBFRAME possible, library community needs a linked data oriented system.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496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Outline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Introduction to BIBFRAME</a:t>
            </a:r>
          </a:p>
          <a:p>
            <a:pPr lvl="1"/>
            <a:r>
              <a:rPr lang="en-US" sz="2000" dirty="0" smtClean="0"/>
              <a:t>What is BIBFRAME?</a:t>
            </a:r>
          </a:p>
          <a:p>
            <a:pPr lvl="1"/>
            <a:r>
              <a:rPr lang="en-US" sz="2000" dirty="0" smtClean="0"/>
              <a:t>Goals for BIBFRAME</a:t>
            </a:r>
          </a:p>
          <a:p>
            <a:endParaRPr lang="en-US" sz="2800" dirty="0"/>
          </a:p>
          <a:p>
            <a:r>
              <a:rPr lang="en-US" sz="2800" dirty="0" smtClean="0"/>
              <a:t>BIBFLOW Project</a:t>
            </a:r>
          </a:p>
          <a:p>
            <a:pPr lvl="1"/>
            <a:r>
              <a:rPr lang="en-US" sz="2000" dirty="0" smtClean="0"/>
              <a:t>What have been done?</a:t>
            </a:r>
          </a:p>
          <a:p>
            <a:pPr lvl="1"/>
            <a:r>
              <a:rPr lang="en-US" sz="2000" dirty="0" smtClean="0"/>
              <a:t>Where are we?</a:t>
            </a:r>
          </a:p>
          <a:p>
            <a:pPr lvl="1"/>
            <a:r>
              <a:rPr lang="en-US" sz="2000" dirty="0" smtClean="0"/>
              <a:t>Demo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510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439" y="685800"/>
            <a:ext cx="10648585" cy="138215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Findings about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Kuali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-OLE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307102"/>
            <a:ext cx="10018713" cy="3826411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OLE 1.0 (latest release at the time when we reviewed the product in 2014) is not cable of supporting LOD/BIBFRAME operations.  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400" dirty="0" smtClean="0"/>
              <a:t>However,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2400" dirty="0" smtClean="0"/>
              <a:t>OLE’s </a:t>
            </a:r>
            <a:r>
              <a:rPr lang="en-US" sz="2400" dirty="0"/>
              <a:t>bibliographic database (</a:t>
            </a:r>
            <a:r>
              <a:rPr lang="en-US" sz="2400" dirty="0" err="1"/>
              <a:t>DocumentStore</a:t>
            </a:r>
            <a:r>
              <a:rPr lang="en-US" sz="2400" dirty="0"/>
              <a:t>) is robust, extensible, and capable in its current form of dealing with linked </a:t>
            </a:r>
            <a:r>
              <a:rPr lang="en-US" sz="2400" dirty="0" smtClean="0"/>
              <a:t>data. </a:t>
            </a:r>
            <a:r>
              <a:rPr lang="en-US" sz="2400" dirty="0"/>
              <a:t>This is advantageous from a development </a:t>
            </a:r>
            <a:r>
              <a:rPr lang="en-US" sz="2400" dirty="0" smtClean="0"/>
              <a:t>perspective.</a:t>
            </a:r>
          </a:p>
          <a:p>
            <a:endParaRPr lang="en-US" sz="1400" dirty="0"/>
          </a:p>
          <a:p>
            <a:pPr marL="0" indent="0" algn="ctr">
              <a:buNone/>
            </a:pPr>
            <a:r>
              <a:rPr lang="en-US" sz="2400" dirty="0" smtClean="0"/>
              <a:t>For more information, visit our </a:t>
            </a:r>
            <a:r>
              <a:rPr lang="en-US" sz="2400" dirty="0"/>
              <a:t>project blog: http://www.lib.ucdavis.edu/bibflow/initial-kuali-ole-assessment/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52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918" y="2093510"/>
            <a:ext cx="1054779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Based on identified workflows and the </a:t>
            </a:r>
            <a:r>
              <a:rPr lang="en-US" sz="2800" dirty="0" err="1"/>
              <a:t>Kauli</a:t>
            </a:r>
            <a:r>
              <a:rPr lang="en-US" sz="2800" dirty="0"/>
              <a:t>-OLE </a:t>
            </a:r>
            <a:r>
              <a:rPr lang="en-US" sz="2800" dirty="0" smtClean="0"/>
              <a:t>assessment, we developed a </a:t>
            </a:r>
            <a:r>
              <a:rPr lang="en-US" sz="2800" dirty="0"/>
              <a:t>preliminary LOD/BIBFRAME implementation model. This model allows for the </a:t>
            </a:r>
            <a:r>
              <a:rPr lang="en-US" sz="2800" dirty="0">
                <a:solidFill>
                  <a:srgbClr val="00B0F0"/>
                </a:solidFill>
              </a:rPr>
              <a:t>gradual, phased shifting </a:t>
            </a:r>
            <a:r>
              <a:rPr lang="en-US" sz="2800" dirty="0"/>
              <a:t>of library work efforts </a:t>
            </a:r>
            <a:r>
              <a:rPr lang="en-US" sz="2800" dirty="0" smtClean="0"/>
              <a:t>from </a:t>
            </a:r>
            <a:r>
              <a:rPr lang="en-US" sz="2800" dirty="0"/>
              <a:t>a MARC to LOD/BIBFRAME </a:t>
            </a:r>
            <a:r>
              <a:rPr lang="en-US" sz="2800" dirty="0" smtClean="0"/>
              <a:t>ecosystem such that all workflows will function and communicate with each other </a:t>
            </a:r>
            <a:r>
              <a:rPr lang="en-US" sz="2800" dirty="0" smtClean="0">
                <a:solidFill>
                  <a:srgbClr val="00B0F0"/>
                </a:solidFill>
              </a:rPr>
              <a:t>synchronously</a:t>
            </a:r>
            <a:r>
              <a:rPr lang="en-US" sz="2800" dirty="0" smtClean="0"/>
              <a:t> regardless if they are LOD/BIBFRAME or MARC native.</a:t>
            </a:r>
            <a:endParaRPr lang="en-US" sz="28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0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610" y="2293495"/>
            <a:ext cx="10972800" cy="1600200"/>
          </a:xfrm>
        </p:spPr>
        <p:txBody>
          <a:bodyPr/>
          <a:lstStyle/>
          <a:p>
            <a:r>
              <a:rPr lang="en-US" sz="4000" b="1" dirty="0" smtClean="0"/>
              <a:t>Where Are We?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0337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-1024" r="10482"/>
          <a:stretch/>
        </p:blipFill>
        <p:spPr>
          <a:xfrm>
            <a:off x="809470" y="0"/>
            <a:ext cx="10598046" cy="672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1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34" y="718743"/>
            <a:ext cx="9600374" cy="62891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4577" y="45621"/>
            <a:ext cx="6370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Kauli</a:t>
            </a:r>
            <a:r>
              <a:rPr lang="en-US" sz="2800" dirty="0" smtClean="0"/>
              <a:t>-OLE for BIBFRAME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762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1340"/>
            <a:ext cx="10972800" cy="1178859"/>
          </a:xfrm>
        </p:spPr>
        <p:txBody>
          <a:bodyPr/>
          <a:lstStyle/>
          <a:p>
            <a:pPr algn="l"/>
            <a:r>
              <a:rPr lang="en-US" sz="3600" b="1" dirty="0" smtClean="0"/>
              <a:t>Testing Workflows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</a:t>
            </a:r>
            <a:r>
              <a:rPr lang="en-US" dirty="0"/>
              <a:t>cataloging </a:t>
            </a:r>
            <a:r>
              <a:rPr lang="en-US" dirty="0" smtClean="0"/>
              <a:t>of non-rare </a:t>
            </a:r>
            <a:r>
              <a:rPr lang="en-US" dirty="0"/>
              <a:t>print </a:t>
            </a:r>
            <a:r>
              <a:rPr lang="en-US" dirty="0" smtClean="0"/>
              <a:t>books </a:t>
            </a:r>
            <a:endParaRPr lang="en-US" dirty="0"/>
          </a:p>
          <a:p>
            <a:r>
              <a:rPr lang="en-US" dirty="0" smtClean="0"/>
              <a:t>Copy cataloging of non-rare print books</a:t>
            </a:r>
          </a:p>
          <a:p>
            <a:r>
              <a:rPr lang="en-US" dirty="0" smtClean="0"/>
              <a:t>Original cataloging of electronic books</a:t>
            </a:r>
          </a:p>
          <a:p>
            <a:r>
              <a:rPr lang="en-US" dirty="0" smtClean="0"/>
              <a:t>Original cataloging of electronic dissertations</a:t>
            </a:r>
          </a:p>
          <a:p>
            <a:r>
              <a:rPr lang="en-US" dirty="0" smtClean="0"/>
              <a:t>Original cataloging of print maps</a:t>
            </a:r>
          </a:p>
          <a:p>
            <a:r>
              <a:rPr lang="en-US" dirty="0"/>
              <a:t>Original cataloging of print </a:t>
            </a:r>
            <a:r>
              <a:rPr lang="en-US" dirty="0" smtClean="0"/>
              <a:t>serials</a:t>
            </a:r>
          </a:p>
          <a:p>
            <a:r>
              <a:rPr lang="en-US" dirty="0" smtClean="0"/>
              <a:t>Personal and corporate name authority record creation</a:t>
            </a:r>
          </a:p>
          <a:p>
            <a:r>
              <a:rPr lang="en-US" dirty="0" smtClean="0"/>
              <a:t>Original cataloging of rare non-book items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0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484094"/>
            <a:ext cx="10972800" cy="1116106"/>
          </a:xfrm>
        </p:spPr>
        <p:txBody>
          <a:bodyPr/>
          <a:lstStyle/>
          <a:p>
            <a:pPr algn="l"/>
            <a:r>
              <a:rPr lang="en-US" sz="3600" b="1" dirty="0" smtClean="0"/>
              <a:t>Preparing for MARC2BIBFRAME </a:t>
            </a:r>
            <a:r>
              <a:rPr lang="en-US" sz="3600" b="1" dirty="0"/>
              <a:t>Conversion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Evaluating conversion tools:</a:t>
            </a:r>
            <a:endParaRPr lang="en-US" dirty="0"/>
          </a:p>
          <a:p>
            <a:pPr lvl="1"/>
            <a:r>
              <a:rPr lang="en-US" sz="2000" dirty="0"/>
              <a:t>Library of </a:t>
            </a:r>
            <a:r>
              <a:rPr lang="en-US" sz="2000" dirty="0" smtClean="0"/>
              <a:t>Congress’s </a:t>
            </a:r>
            <a:r>
              <a:rPr lang="en-US" sz="2000" dirty="0"/>
              <a:t>MARC to BIBFRAME </a:t>
            </a:r>
            <a:r>
              <a:rPr lang="en-US" sz="2000" dirty="0" smtClean="0"/>
              <a:t>transformation Service    </a:t>
            </a:r>
          </a:p>
          <a:p>
            <a:pPr marL="857250" lvl="2" indent="0">
              <a:buNone/>
            </a:pP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bibframe.org/tools/transform/start</a:t>
            </a:r>
            <a:endParaRPr lang="en-US" sz="1800" dirty="0" smtClean="0"/>
          </a:p>
          <a:p>
            <a:pPr lvl="1"/>
            <a:r>
              <a:rPr lang="en-US" sz="2000" dirty="0" err="1" smtClean="0"/>
              <a:t>Zepheira’s</a:t>
            </a:r>
            <a:r>
              <a:rPr lang="en-US" sz="2000" dirty="0" smtClean="0"/>
              <a:t> transformation tool</a:t>
            </a:r>
            <a:endParaRPr lang="en-US" sz="2000" dirty="0" smtClean="0">
              <a:hlinkClick r:id="rId3"/>
            </a:endParaRPr>
          </a:p>
          <a:p>
            <a:pPr marL="857250" lvl="2" indent="0">
              <a:buNone/>
            </a:pPr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://linksmith.zepheira.com/training</a:t>
            </a:r>
            <a:r>
              <a:rPr lang="en-US" sz="1800" dirty="0" smtClean="0">
                <a:hlinkClick r:id="rId3"/>
              </a:rPr>
              <a:t>/</a:t>
            </a:r>
            <a:r>
              <a:rPr lang="en-US" sz="1800" dirty="0" smtClean="0"/>
              <a:t> (password required)</a:t>
            </a:r>
          </a:p>
          <a:p>
            <a:pPr marL="400050" lvl="1" indent="0">
              <a:buNone/>
            </a:pPr>
            <a:endParaRPr lang="en-US" sz="1800" dirty="0"/>
          </a:p>
          <a:p>
            <a:r>
              <a:rPr lang="en-US" dirty="0" smtClean="0"/>
              <a:t>Evaluating data ingesting tools:</a:t>
            </a:r>
          </a:p>
          <a:p>
            <a:pPr lvl="1"/>
            <a:r>
              <a:rPr lang="en-US" sz="2000" dirty="0"/>
              <a:t>Karma: </a:t>
            </a:r>
            <a:r>
              <a:rPr lang="en-US" sz="2000" dirty="0">
                <a:hlinkClick r:id="rId4"/>
              </a:rPr>
              <a:t>http://usc-isi-i2.github.io/karma</a:t>
            </a:r>
            <a:r>
              <a:rPr lang="en-US" sz="2000" dirty="0" smtClean="0">
                <a:hlinkClick r:id="rId4"/>
              </a:rPr>
              <a:t>/</a:t>
            </a:r>
            <a:endParaRPr lang="en-US" sz="2000" dirty="0" smtClean="0"/>
          </a:p>
          <a:p>
            <a:pPr lvl="1"/>
            <a:r>
              <a:rPr lang="en-US" sz="2000" dirty="0" err="1"/>
              <a:t>eXtensible</a:t>
            </a:r>
            <a:r>
              <a:rPr lang="en-US" sz="2000" dirty="0"/>
              <a:t> </a:t>
            </a:r>
            <a:r>
              <a:rPr lang="en-US" sz="2000" dirty="0" smtClean="0"/>
              <a:t>Catalog: </a:t>
            </a:r>
            <a:r>
              <a:rPr lang="en-US" sz="2000" dirty="0" smtClean="0">
                <a:hlinkClick r:id="rId5"/>
              </a:rPr>
              <a:t>http</a:t>
            </a:r>
            <a:r>
              <a:rPr lang="en-US" sz="2000" dirty="0">
                <a:hlinkClick r:id="rId5"/>
              </a:rPr>
              <a:t>://www.extensiblecatalog.org</a:t>
            </a:r>
            <a:r>
              <a:rPr lang="en-US" sz="2000" dirty="0" smtClean="0">
                <a:hlinkClick r:id="rId5"/>
              </a:rPr>
              <a:t>/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400050" lvl="1" indent="0">
              <a:buNone/>
            </a:pPr>
            <a:endParaRPr lang="en-US" sz="1800" dirty="0"/>
          </a:p>
          <a:p>
            <a:pPr marL="400050" lvl="1" indent="0">
              <a:buNone/>
            </a:pPr>
            <a:endParaRPr lang="en-US" sz="1800" dirty="0"/>
          </a:p>
          <a:p>
            <a:pPr lvl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51808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4531" y="2638269"/>
            <a:ext cx="10333220" cy="1379095"/>
          </a:xfrm>
        </p:spPr>
        <p:txBody>
          <a:bodyPr/>
          <a:lstStyle/>
          <a:p>
            <a:r>
              <a:rPr lang="en-US" sz="4000" b="1" dirty="0" smtClean="0"/>
              <a:t>Demo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0847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53553"/>
            <a:ext cx="10972800" cy="16002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DEMO #1</a:t>
            </a:r>
            <a:br>
              <a:rPr lang="en-US" sz="3600" b="1" dirty="0" smtClean="0"/>
            </a:br>
            <a:r>
              <a:rPr lang="en-US" sz="3600" b="1" dirty="0" smtClean="0"/>
              <a:t>Input </a:t>
            </a:r>
            <a:r>
              <a:rPr lang="en-US" sz="3600" b="1" dirty="0"/>
              <a:t>S</a:t>
            </a:r>
            <a:r>
              <a:rPr lang="en-US" sz="3600" b="1" dirty="0" smtClean="0"/>
              <a:t>ubject Terms </a:t>
            </a:r>
            <a:br>
              <a:rPr lang="en-US" sz="3600" b="1" dirty="0" smtClean="0"/>
            </a:br>
            <a:r>
              <a:rPr lang="en-US" sz="3600" b="1" dirty="0" smtClean="0"/>
              <a:t>Using </a:t>
            </a:r>
            <a:r>
              <a:rPr lang="en-US" sz="3600" b="1" i="1" dirty="0" smtClean="0"/>
              <a:t>Scribe (</a:t>
            </a:r>
            <a:r>
              <a:rPr lang="en-US" sz="3600" b="1" i="1" dirty="0" err="1" smtClean="0"/>
              <a:t>Zepheira’s</a:t>
            </a:r>
            <a:r>
              <a:rPr lang="en-US" sz="3600" b="1" i="1" dirty="0" smtClean="0"/>
              <a:t> BIBFRAME Editor)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60242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219199"/>
            <a:ext cx="9724747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86" y="339818"/>
            <a:ext cx="37242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/>
          <p:cNvSpPr/>
          <p:nvPr/>
        </p:nvSpPr>
        <p:spPr>
          <a:xfrm>
            <a:off x="10381129" y="5558116"/>
            <a:ext cx="562819" cy="170329"/>
          </a:xfrm>
          <a:prstGeom prst="lef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I: What Is BIBFRAME?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</a:rPr>
              <a:t>BIB</a:t>
            </a:r>
            <a:r>
              <a:rPr lang="en-US" sz="3200" dirty="0" err="1" smtClean="0"/>
              <a:t>liographic</a:t>
            </a:r>
            <a:r>
              <a:rPr lang="en-US" sz="3200" dirty="0" smtClean="0"/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FRAME</a:t>
            </a:r>
            <a:r>
              <a:rPr lang="en-US" sz="3200" dirty="0" err="1" smtClean="0"/>
              <a:t>work</a:t>
            </a:r>
            <a:r>
              <a:rPr lang="en-US" sz="3200" dirty="0" smtClean="0"/>
              <a:t> Initiative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077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747" y="1228165"/>
            <a:ext cx="842714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86" y="339818"/>
            <a:ext cx="37242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 rot="16200000">
            <a:off x="8704729" y="4024174"/>
            <a:ext cx="562819" cy="170329"/>
          </a:xfrm>
          <a:prstGeom prst="lef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16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94" y="677676"/>
            <a:ext cx="8788252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2377" y="215153"/>
            <a:ext cx="3935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Link out to VIAF from Scribe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38170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580" y="1371599"/>
            <a:ext cx="517794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86" y="339818"/>
            <a:ext cx="37242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539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699247" y="2185943"/>
            <a:ext cx="1097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Demo #2:</a:t>
            </a:r>
            <a:b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Workflow - Auto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ill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D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ata Elements Retrieved from OCLC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4230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ound Single Corner Rectangle 5"/>
          <p:cNvSpPr/>
          <p:nvPr/>
        </p:nvSpPr>
        <p:spPr>
          <a:xfrm flipH="1" flipV="1">
            <a:off x="1524000" y="1"/>
            <a:ext cx="9144000" cy="6264275"/>
          </a:xfrm>
          <a:prstGeom prst="round1Rect">
            <a:avLst/>
          </a:prstGeom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7422" y="4758072"/>
            <a:ext cx="2140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7F7F7F"/>
                </a:solidFill>
                <a:latin typeface="Arial" charset="0"/>
              </a:rPr>
              <a:t>Linked Data Facilitated</a:t>
            </a:r>
          </a:p>
        </p:txBody>
      </p:sp>
      <p:pic>
        <p:nvPicPr>
          <p:cNvPr id="8" name="Picture 7" descr="stranger_in_a_strange_lan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51" y="932954"/>
            <a:ext cx="2202148" cy="3653420"/>
          </a:xfrm>
          <a:prstGeom prst="rect">
            <a:avLst/>
          </a:prstGeom>
        </p:spPr>
      </p:pic>
      <p:pic>
        <p:nvPicPr>
          <p:cNvPr id="9" name="Picture 8" descr="bar_code_reade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38" y="2280029"/>
            <a:ext cx="2098791" cy="1704218"/>
          </a:xfrm>
          <a:prstGeom prst="rect">
            <a:avLst/>
          </a:prstGeom>
        </p:spPr>
      </p:pic>
      <p:pic>
        <p:nvPicPr>
          <p:cNvPr id="10" name="Picture 9" descr="opac-aleph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883" y="4071120"/>
            <a:ext cx="2679117" cy="25715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07039" y="1343201"/>
            <a:ext cx="3260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Arial" charset="0"/>
              </a:rPr>
              <a:t>Automated Copy </a:t>
            </a: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charset="0"/>
              </a:rPr>
              <a:t>Cataloguing</a:t>
            </a:r>
          </a:p>
        </p:txBody>
      </p:sp>
      <p:sp>
        <p:nvSpPr>
          <p:cNvPr id="15" name="Bent Arrow 14"/>
          <p:cNvSpPr/>
          <p:nvPr/>
        </p:nvSpPr>
        <p:spPr>
          <a:xfrm rot="5400000">
            <a:off x="4452550" y="927665"/>
            <a:ext cx="1033843" cy="1662070"/>
          </a:xfrm>
          <a:prstGeom prst="bentArrow">
            <a:avLst>
              <a:gd name="adj1" fmla="val 19543"/>
              <a:gd name="adj2" fmla="val 23620"/>
              <a:gd name="adj3" fmla="val 18397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10800000" flipH="1">
            <a:off x="5800508" y="4164151"/>
            <a:ext cx="1818609" cy="1187841"/>
          </a:xfrm>
          <a:prstGeom prst="bentArrow">
            <a:avLst>
              <a:gd name="adj1" fmla="val 18219"/>
              <a:gd name="adj2" fmla="val 23428"/>
              <a:gd name="adj3" fmla="val 18397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1337" y="159129"/>
            <a:ext cx="10168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Idea Workflow: Scan Barcode  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57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326" t="461" r="12404" b="16547"/>
          <a:stretch/>
        </p:blipFill>
        <p:spPr>
          <a:xfrm>
            <a:off x="764499" y="0"/>
            <a:ext cx="9923488" cy="607101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979108" y="2525842"/>
            <a:ext cx="1184223" cy="1019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572" t="8248" r="34522" b="13269"/>
          <a:stretch/>
        </p:blipFill>
        <p:spPr>
          <a:xfrm>
            <a:off x="1734018" y="441034"/>
            <a:ext cx="8339371" cy="5944246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759152" y="2263515"/>
            <a:ext cx="978408" cy="1798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759152" y="4859312"/>
            <a:ext cx="978408" cy="1798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0763311">
            <a:off x="3381115" y="2795062"/>
            <a:ext cx="527029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Work in Progress</a:t>
            </a:r>
            <a:endParaRPr lang="en-US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99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30" y="2286000"/>
            <a:ext cx="10972800" cy="1354886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 #3:</a:t>
            </a:r>
            <a:b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MARC               BIBFRMAE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960453" y="3245224"/>
            <a:ext cx="978408" cy="322730"/>
          </a:xfrm>
          <a:prstGeom prst="rightArrow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56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3740"/>
            <a:ext cx="10972800" cy="1026459"/>
          </a:xfrm>
        </p:spPr>
        <p:txBody>
          <a:bodyPr/>
          <a:lstStyle/>
          <a:p>
            <a:pPr algn="l"/>
            <a:r>
              <a:rPr lang="en-US" sz="3600" b="1" dirty="0" smtClean="0"/>
              <a:t>Issues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Subject headings</a:t>
            </a:r>
          </a:p>
          <a:p>
            <a:pPr lvl="1"/>
            <a:r>
              <a:rPr lang="en-US" sz="1800" dirty="0" smtClean="0"/>
              <a:t>can not locate trusted URI for every pre-coordinated string (e.g., ID.LOC.GOV)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Name headings</a:t>
            </a:r>
          </a:p>
          <a:p>
            <a:pPr lvl="1"/>
            <a:r>
              <a:rPr lang="en-US" sz="1800" dirty="0"/>
              <a:t>can not locate URI for every one from </a:t>
            </a:r>
            <a:r>
              <a:rPr lang="en-US" sz="1800" dirty="0" smtClean="0"/>
              <a:t>ID.LOC.GOV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Multiple work identifiers for the same work</a:t>
            </a:r>
          </a:p>
          <a:p>
            <a:pPr marL="685800" lvl="1"/>
            <a:r>
              <a:rPr lang="en-US" sz="1800" dirty="0" smtClean="0"/>
              <a:t>how to de-dup?</a:t>
            </a:r>
          </a:p>
          <a:p>
            <a:pPr marL="400050" lvl="1" indent="0">
              <a:buNone/>
            </a:pPr>
            <a:endParaRPr lang="en-US" sz="1800" dirty="0" smtClean="0"/>
          </a:p>
          <a:p>
            <a:r>
              <a:rPr lang="en-US" dirty="0" smtClean="0"/>
              <a:t>Records created following different cataloging rules or practices</a:t>
            </a:r>
            <a:r>
              <a:rPr lang="en-US" sz="2600" dirty="0" smtClean="0"/>
              <a:t>:</a:t>
            </a:r>
          </a:p>
          <a:p>
            <a:pPr lvl="1"/>
            <a:r>
              <a:rPr lang="en-US" sz="1800" dirty="0"/>
              <a:t>l</a:t>
            </a:r>
            <a:r>
              <a:rPr lang="en-US" sz="1800" dirty="0" smtClean="0"/>
              <a:t>atest </a:t>
            </a:r>
            <a:r>
              <a:rPr lang="en-US" sz="1800" dirty="0"/>
              <a:t>entry record (</a:t>
            </a:r>
            <a:r>
              <a:rPr lang="en-US" sz="1800" dirty="0" smtClean="0"/>
              <a:t>serials) will </a:t>
            </a:r>
            <a:r>
              <a:rPr lang="en-US" sz="1800" dirty="0"/>
              <a:t>become multiple works and instances </a:t>
            </a:r>
          </a:p>
          <a:p>
            <a:pPr lvl="1"/>
            <a:r>
              <a:rPr lang="en-US" sz="1800" dirty="0"/>
              <a:t>c</a:t>
            </a:r>
            <a:r>
              <a:rPr lang="en-US" sz="1800" dirty="0" smtClean="0"/>
              <a:t>omposite record </a:t>
            </a:r>
            <a:r>
              <a:rPr lang="en-US" sz="1800" dirty="0"/>
              <a:t>(</a:t>
            </a:r>
            <a:r>
              <a:rPr lang="en-US" sz="1800" dirty="0" err="1" smtClean="0"/>
              <a:t>p+e</a:t>
            </a:r>
            <a:r>
              <a:rPr lang="en-US" sz="1800" dirty="0" smtClean="0"/>
              <a:t>) will become one work and multiple instances </a:t>
            </a:r>
          </a:p>
          <a:p>
            <a:pPr lvl="1"/>
            <a:r>
              <a:rPr lang="en-US" sz="1800" dirty="0" smtClean="0"/>
              <a:t>Record for reproduction </a:t>
            </a:r>
            <a:r>
              <a:rPr lang="en-US" sz="1800" dirty="0"/>
              <a:t>(description was based on original</a:t>
            </a:r>
            <a:r>
              <a:rPr lang="en-US" sz="1800" dirty="0" smtClean="0"/>
              <a:t>) – data </a:t>
            </a:r>
            <a:r>
              <a:rPr lang="en-US" sz="1800" dirty="0"/>
              <a:t>which is for the </a:t>
            </a:r>
            <a:r>
              <a:rPr lang="en-US" sz="1800" dirty="0" smtClean="0"/>
              <a:t>original needs to be ignored</a:t>
            </a:r>
          </a:p>
          <a:p>
            <a:pPr marL="57150" indent="0">
              <a:buNone/>
            </a:pPr>
            <a:r>
              <a:rPr lang="en-US" sz="2700" dirty="0" smtClean="0"/>
              <a:t>….</a:t>
            </a:r>
            <a:endParaRPr lang="en-US" sz="2700" dirty="0"/>
          </a:p>
          <a:p>
            <a:pPr marL="0" indent="0">
              <a:buNone/>
            </a:pPr>
            <a:r>
              <a:rPr lang="en-US" sz="1900" dirty="0" smtClean="0"/>
              <a:t> </a:t>
            </a:r>
            <a:endParaRPr lang="en-US" sz="1900" dirty="0"/>
          </a:p>
          <a:p>
            <a:pPr marL="685800"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455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3741" y="2366682"/>
            <a:ext cx="10972800" cy="1600200"/>
          </a:xfrm>
        </p:spPr>
        <p:txBody>
          <a:bodyPr/>
          <a:lstStyle/>
          <a:p>
            <a:r>
              <a:rPr lang="en-US" sz="3200" b="1" dirty="0" smtClean="0"/>
              <a:t>Issue – Subject Headings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80974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/>
              <a:t>What Is BIBFRAME?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Library Congress’ project started in 2011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It’s the replacement for MARC</a:t>
            </a:r>
            <a:endParaRPr lang="en-US" dirty="0"/>
          </a:p>
          <a:p>
            <a:pPr lvl="1"/>
            <a:r>
              <a:rPr lang="en-US" sz="2000" dirty="0" smtClean="0"/>
              <a:t>can </a:t>
            </a:r>
            <a:r>
              <a:rPr lang="en-US" sz="2000" dirty="0"/>
              <a:t>and will serve as an encoding standard for </a:t>
            </a:r>
            <a:r>
              <a:rPr lang="en-US" sz="2000" dirty="0" smtClean="0"/>
              <a:t>RDA </a:t>
            </a:r>
            <a:r>
              <a:rPr lang="en-US" sz="2000" dirty="0"/>
              <a:t>and other content standards</a:t>
            </a:r>
          </a:p>
          <a:p>
            <a:pPr marL="0" indent="0">
              <a:buNone/>
            </a:pPr>
            <a:r>
              <a:rPr lang="en-US" dirty="0" smtClean="0"/>
              <a:t>AND</a:t>
            </a:r>
          </a:p>
          <a:p>
            <a:r>
              <a:rPr lang="en-US" dirty="0" smtClean="0"/>
              <a:t>It leverages the current web technology (sematic web/Linked Data) and uses Resource </a:t>
            </a:r>
            <a:r>
              <a:rPr lang="en-US" dirty="0"/>
              <a:t>Description Framework (</a:t>
            </a:r>
            <a:r>
              <a:rPr lang="en-US" dirty="0" smtClean="0"/>
              <a:t>RDF) </a:t>
            </a:r>
            <a:r>
              <a:rPr lang="en-US" dirty="0"/>
              <a:t>modeling </a:t>
            </a:r>
            <a:r>
              <a:rPr lang="en-US" dirty="0" smtClean="0"/>
              <a:t>practice.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26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446" t="11058" r="28799" b="19330"/>
          <a:stretch/>
        </p:blipFill>
        <p:spPr>
          <a:xfrm>
            <a:off x="1625599" y="204953"/>
            <a:ext cx="8496546" cy="565981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828799" y="5539577"/>
            <a:ext cx="649083" cy="1233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49553" y="6196228"/>
            <a:ext cx="8006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Kevin Ford, </a:t>
            </a:r>
            <a:r>
              <a:rPr lang="en-US" sz="1200" dirty="0" smtClean="0">
                <a:hlinkClick r:id="rId4"/>
              </a:rPr>
              <a:t>http://www.loc.gov/bibframe/pdf/ALAmw2013-sac_Ford.pdf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828" y="284475"/>
            <a:ext cx="9815848" cy="100014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/>
              <a:t>Subject Heading with Form Subdivision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580473"/>
            <a:ext cx="9879106" cy="857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Women and </a:t>
            </a:r>
            <a:r>
              <a:rPr lang="en-US" dirty="0" smtClean="0"/>
              <a:t>literature--England--History--19th century--Fiction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705448"/>
            <a:ext cx="7657069" cy="245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8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847" y="806824"/>
            <a:ext cx="9124380" cy="876682"/>
          </a:xfrm>
        </p:spPr>
        <p:txBody>
          <a:bodyPr/>
          <a:lstStyle/>
          <a:p>
            <a:pPr algn="l"/>
            <a:r>
              <a:rPr lang="en-US" sz="3600" b="1" dirty="0" smtClean="0"/>
              <a:t>LC BIBFRAME Transformation</a:t>
            </a:r>
            <a:endParaRPr lang="en-US" sz="36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894" y="2054217"/>
            <a:ext cx="9048385" cy="200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86227" y="4356249"/>
            <a:ext cx="496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http://bibframe.org/resources/LPt1444998318/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791419" y="3590115"/>
            <a:ext cx="3816902" cy="2743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139796" y="2413537"/>
            <a:ext cx="759126" cy="1101306"/>
            <a:chOff x="5615795" y="1759789"/>
            <a:chExt cx="759126" cy="1101306"/>
          </a:xfrm>
        </p:grpSpPr>
        <p:sp>
          <p:nvSpPr>
            <p:cNvPr id="4" name="Rounded Rectangle 3"/>
            <p:cNvSpPr/>
            <p:nvPr/>
          </p:nvSpPr>
          <p:spPr>
            <a:xfrm>
              <a:off x="5615796" y="1759789"/>
              <a:ext cx="759125" cy="40544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615795" y="2455654"/>
              <a:ext cx="759125" cy="40544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161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920" y="122238"/>
            <a:ext cx="8229600" cy="1143000"/>
          </a:xfrm>
        </p:spPr>
        <p:txBody>
          <a:bodyPr/>
          <a:lstStyle/>
          <a:p>
            <a:r>
              <a:rPr lang="en-US" sz="4000" dirty="0" smtClean="0"/>
              <a:t>LC BIBFRAME Transformation</a:t>
            </a:r>
            <a:endParaRPr lang="en-US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558" y="1341120"/>
            <a:ext cx="8791603" cy="195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899920" y="1869444"/>
            <a:ext cx="3881120" cy="1219196"/>
            <a:chOff x="375920" y="1869444"/>
            <a:chExt cx="3881120" cy="1219196"/>
          </a:xfrm>
        </p:grpSpPr>
        <p:sp>
          <p:nvSpPr>
            <p:cNvPr id="4" name="Rounded Rectangle 3"/>
            <p:cNvSpPr/>
            <p:nvPr/>
          </p:nvSpPr>
          <p:spPr>
            <a:xfrm>
              <a:off x="375920" y="2814320"/>
              <a:ext cx="3881120" cy="274320"/>
            </a:xfrm>
            <a:prstGeom prst="roundRect">
              <a:avLst/>
            </a:prstGeom>
            <a:noFill/>
            <a:ln>
              <a:solidFill>
                <a:srgbClr val="273C8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0000"/>
                </a:solidFill>
                <a:latin typeface="Calibri"/>
              </a:endParaRPr>
            </a:p>
          </p:txBody>
        </p:sp>
        <p:cxnSp>
          <p:nvCxnSpPr>
            <p:cNvPr id="5" name="Elbow Connector 4"/>
            <p:cNvCxnSpPr/>
            <p:nvPr/>
          </p:nvCxnSpPr>
          <p:spPr>
            <a:xfrm flipV="1">
              <a:off x="1239522" y="1869444"/>
              <a:ext cx="1432559" cy="944880"/>
            </a:xfrm>
            <a:prstGeom prst="bentConnector3">
              <a:avLst/>
            </a:prstGeom>
            <a:ln>
              <a:solidFill>
                <a:srgbClr val="2B10C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23984"/>
            <a:ext cx="64719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81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733" y="166955"/>
            <a:ext cx="10813195" cy="1000146"/>
          </a:xfrm>
        </p:spPr>
        <p:txBody>
          <a:bodyPr>
            <a:noAutofit/>
          </a:bodyPr>
          <a:lstStyle/>
          <a:p>
            <a:r>
              <a:rPr lang="en-US" sz="4000" b="1" dirty="0"/>
              <a:t>Subject H</a:t>
            </a:r>
            <a:r>
              <a:rPr lang="en-US" sz="4000" b="1" dirty="0" smtClean="0"/>
              <a:t>eading without </a:t>
            </a:r>
            <a:r>
              <a:rPr lang="en-US" sz="4000" b="1" dirty="0"/>
              <a:t>Form Subdivision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506" y="1332189"/>
            <a:ext cx="10327341" cy="850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Women and </a:t>
            </a:r>
            <a:r>
              <a:rPr lang="en-US" dirty="0" smtClean="0"/>
              <a:t>literature--England--History-</a:t>
            </a:r>
            <a:r>
              <a:rPr lang="en-US" dirty="0"/>
              <a:t>- 19th </a:t>
            </a:r>
            <a:r>
              <a:rPr lang="en-US" dirty="0" smtClean="0"/>
              <a:t>century--Fiction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934824" y="1260275"/>
            <a:ext cx="975360" cy="650240"/>
          </a:xfrm>
          <a:prstGeom prst="line">
            <a:avLst/>
          </a:prstGeom>
          <a:ln>
            <a:solidFill>
              <a:srgbClr val="2B10C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006541" y="1306778"/>
            <a:ext cx="1127760" cy="650240"/>
          </a:xfrm>
          <a:prstGeom prst="line">
            <a:avLst/>
          </a:prstGeom>
          <a:ln>
            <a:solidFill>
              <a:srgbClr val="2B10C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77160" y="2377440"/>
            <a:ext cx="540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  <a:hlinkClick r:id="rId3"/>
              </a:rPr>
              <a:t>http://id.loc.gov/authorities/subjects/sh2008113581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391" y="2853054"/>
            <a:ext cx="9020845" cy="155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91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269162"/>
            <a:ext cx="9478851" cy="1009291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600" b="1" dirty="0" smtClean="0"/>
              <a:t>LC BIBFRAME Transformation</a:t>
            </a:r>
            <a:endParaRPr lang="en-US" sz="4000" b="1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0257" y="4199854"/>
            <a:ext cx="9811742" cy="217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547360" y="3711937"/>
            <a:ext cx="512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http://bibframe.org/resources/LAN1445015468/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43568"/>
            <a:ext cx="9264770" cy="207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2093343" y="3247625"/>
            <a:ext cx="7608497" cy="2846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36899" y="5894805"/>
            <a:ext cx="4108360" cy="23828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12013" y="2182292"/>
            <a:ext cx="2912362" cy="369332"/>
          </a:xfrm>
          <a:prstGeom prst="rect">
            <a:avLst/>
          </a:prstGeom>
          <a:noFill/>
          <a:ln>
            <a:solidFill>
              <a:srgbClr val="00B05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Without form subdivision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781919" y="4951691"/>
            <a:ext cx="2611241" cy="369332"/>
          </a:xfrm>
          <a:prstGeom prst="rect">
            <a:avLst/>
          </a:prstGeom>
          <a:noFill/>
          <a:ln>
            <a:solidFill>
              <a:srgbClr val="00B05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With form subdivision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10443713" y="3262908"/>
            <a:ext cx="914400" cy="612648"/>
          </a:xfrm>
          <a:prstGeom prst="wedgeEllipseCallout">
            <a:avLst>
              <a:gd name="adj1" fmla="val -125751"/>
              <a:gd name="adj2" fmla="val -2069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URI</a:t>
            </a:r>
            <a:endParaRPr lang="en-US" dirty="0"/>
          </a:p>
        </p:txBody>
      </p:sp>
      <p:sp>
        <p:nvSpPr>
          <p:cNvPr id="11" name="Oval Callout 10"/>
          <p:cNvSpPr/>
          <p:nvPr/>
        </p:nvSpPr>
        <p:spPr>
          <a:xfrm>
            <a:off x="6786113" y="5826765"/>
            <a:ext cx="914400" cy="612648"/>
          </a:xfrm>
          <a:prstGeom prst="wedgeEllipseCallout">
            <a:avLst>
              <a:gd name="adj1" fmla="val -125751"/>
              <a:gd name="adj2" fmla="val -2069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Not a URI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8688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9" grpId="0" animBg="1"/>
      <p:bldP spid="4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412376"/>
            <a:ext cx="10972800" cy="1187824"/>
          </a:xfrm>
        </p:spPr>
        <p:txBody>
          <a:bodyPr/>
          <a:lstStyle/>
          <a:p>
            <a:pPr algn="l"/>
            <a:r>
              <a:rPr lang="en-US" sz="3600" b="1" dirty="0" smtClean="0"/>
              <a:t>Questions?</a:t>
            </a:r>
            <a:endParaRPr lang="en-US" sz="1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i="1" dirty="0" smtClean="0"/>
              <a:t>What are the benefits (or not) of removing form subdivisions </a:t>
            </a:r>
            <a:r>
              <a:rPr lang="en-US" i="1" dirty="0"/>
              <a:t>from subject headings in favor of </a:t>
            </a:r>
            <a:r>
              <a:rPr lang="en-US" i="1" dirty="0" smtClean="0"/>
              <a:t>faceted identification of genre/form in the bibliographic record/resource?”   </a:t>
            </a:r>
            <a:r>
              <a:rPr lang="en-US" dirty="0" smtClean="0"/>
              <a:t>– Kevin Ford</a:t>
            </a:r>
          </a:p>
          <a:p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The question I am interested is:</a:t>
            </a:r>
          </a:p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/>
              <a:t>are the benefits (or not) of removing </a:t>
            </a:r>
            <a:r>
              <a:rPr lang="en-US" b="1" dirty="0" smtClean="0"/>
              <a:t>ALL</a:t>
            </a:r>
            <a:r>
              <a:rPr lang="en-US" dirty="0" smtClean="0"/>
              <a:t> subdivisions </a:t>
            </a:r>
            <a:r>
              <a:rPr lang="en-US" dirty="0"/>
              <a:t>from subject headings in favor of </a:t>
            </a:r>
            <a:r>
              <a:rPr lang="en-US" dirty="0" smtClean="0"/>
              <a:t>faceted navigation offered by next-gen discovery platform?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05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325" t="12934" r="8267" b="7465"/>
          <a:stretch/>
        </p:blipFill>
        <p:spPr>
          <a:xfrm>
            <a:off x="99469" y="0"/>
            <a:ext cx="11597231" cy="607695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6769969" y="2867731"/>
            <a:ext cx="978408" cy="341488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751294" y="3729318"/>
            <a:ext cx="331694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3082" y="2867731"/>
            <a:ext cx="273423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Subject string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11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49" t="11928" r="5094" b="5677"/>
          <a:stretch/>
        </p:blipFill>
        <p:spPr>
          <a:xfrm>
            <a:off x="126999" y="290729"/>
            <a:ext cx="11331881" cy="5714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854" t="16287" r="74707" b="25926"/>
          <a:stretch/>
        </p:blipFill>
        <p:spPr>
          <a:xfrm>
            <a:off x="161337" y="2821482"/>
            <a:ext cx="2616200" cy="3964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303059" y="2516682"/>
            <a:ext cx="331694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2341" y="2682982"/>
            <a:ext cx="2460059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Using limits to refine the search </a:t>
            </a:r>
            <a:endParaRPr lang="en-US" sz="1200" dirty="0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5312341" y="2169017"/>
            <a:ext cx="1082973" cy="4795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510115" y="2169017"/>
            <a:ext cx="0" cy="500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660776" y="2144634"/>
            <a:ext cx="753036" cy="5244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92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635" y="2895601"/>
            <a:ext cx="7530353" cy="887506"/>
          </a:xfrm>
        </p:spPr>
        <p:txBody>
          <a:bodyPr/>
          <a:lstStyle/>
          <a:p>
            <a:r>
              <a:rPr lang="en-US" sz="3200" b="1" dirty="0" smtClean="0"/>
              <a:t>Issue – Name Headings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872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91" y="499109"/>
            <a:ext cx="8323540" cy="594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9928" y="583532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9822" y="6444495"/>
            <a:ext cx="11922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Adapted from a presentation given by Sally </a:t>
            </a:r>
            <a:r>
              <a:rPr lang="en-US" sz="1200" dirty="0" smtClean="0"/>
              <a:t>McCallum, https</a:t>
            </a:r>
            <a:r>
              <a:rPr lang="en-US" sz="1200" dirty="0"/>
              <a:t>://</a:t>
            </a:r>
            <a:r>
              <a:rPr lang="en-US" sz="1200" dirty="0" smtClean="0"/>
              <a:t>www.oclc.org/content/dam/oclc/events/2015/CI_SFPL_PPTS/BF-NCTPG-California.pdf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8495526" y="826605"/>
            <a:ext cx="277009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BIBFRAME 1.0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9880573" y="3756517"/>
            <a:ext cx="1732252" cy="1223446"/>
          </a:xfrm>
          <a:prstGeom prst="wedgeRoundRectCallout">
            <a:avLst>
              <a:gd name="adj1" fmla="val -195753"/>
              <a:gd name="adj2" fmla="val 7962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LC has proposed to change this to  </a:t>
            </a:r>
            <a:r>
              <a:rPr lang="en-US" dirty="0" err="1" smtClean="0"/>
              <a:t>bf:Item</a:t>
            </a:r>
            <a:r>
              <a:rPr lang="en-US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69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8345489" y="2822576"/>
            <a:ext cx="2177606" cy="1754188"/>
          </a:xfrm>
          <a:prstGeom prst="ellipse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en-US" altLang="en-US" sz="14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altLang="en-US" sz="14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altLang="en-US" sz="14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altLang="en-US" sz="14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altLang="en-US" sz="14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altLang="en-US" sz="1200" dirty="0">
                <a:solidFill>
                  <a:srgbClr val="000000"/>
                </a:solidFill>
              </a:rPr>
              <a:t>Automated process (weekly done by Systems </a:t>
            </a:r>
            <a:r>
              <a:rPr lang="en-US" altLang="en-US" sz="1200" dirty="0" err="1">
                <a:solidFill>
                  <a:srgbClr val="000000"/>
                </a:solidFill>
              </a:rPr>
              <a:t>Dept</a:t>
            </a:r>
            <a:r>
              <a:rPr lang="en-US" altLang="en-US" sz="12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4" name="Can 3"/>
          <p:cNvSpPr/>
          <p:nvPr/>
        </p:nvSpPr>
        <p:spPr>
          <a:xfrm>
            <a:off x="4702176" y="2236789"/>
            <a:ext cx="1403124" cy="2528887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400">
              <a:solidFill>
                <a:srgbClr val="000000"/>
              </a:solidFill>
            </a:endParaRPr>
          </a:p>
        </p:txBody>
      </p:sp>
      <p:pic>
        <p:nvPicPr>
          <p:cNvPr id="1843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4" y="325439"/>
            <a:ext cx="7842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n 9"/>
          <p:cNvSpPr/>
          <p:nvPr/>
        </p:nvSpPr>
        <p:spPr>
          <a:xfrm>
            <a:off x="5071213" y="3930652"/>
            <a:ext cx="533400" cy="646112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prstClr val="black"/>
                </a:solidFill>
              </a:rPr>
              <a:t>Bib</a:t>
            </a:r>
          </a:p>
        </p:txBody>
      </p:sp>
      <p:sp>
        <p:nvSpPr>
          <p:cNvPr id="18441" name="TextBox 11"/>
          <p:cNvSpPr txBox="1">
            <a:spLocks noChangeArrowheads="1"/>
          </p:cNvSpPr>
          <p:nvPr/>
        </p:nvSpPr>
        <p:spPr bwMode="auto">
          <a:xfrm>
            <a:off x="4768829" y="2228156"/>
            <a:ext cx="13364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</a:rPr>
              <a:t>OCLC </a:t>
            </a:r>
            <a:r>
              <a:rPr lang="en-US" altLang="en-US" sz="1400" b="1" dirty="0" err="1">
                <a:solidFill>
                  <a:srgbClr val="000000"/>
                </a:solidFill>
              </a:rPr>
              <a:t>WorldCat</a:t>
            </a:r>
            <a:endParaRPr lang="en-US" altLang="en-US" sz="1400" b="1" dirty="0">
              <a:solidFill>
                <a:srgbClr val="000000"/>
              </a:solidFill>
            </a:endParaRPr>
          </a:p>
        </p:txBody>
      </p:sp>
      <p:sp>
        <p:nvSpPr>
          <p:cNvPr id="18484" name="TextBox 12"/>
          <p:cNvSpPr txBox="1">
            <a:spLocks noChangeArrowheads="1"/>
          </p:cNvSpPr>
          <p:nvPr/>
        </p:nvSpPr>
        <p:spPr bwMode="auto">
          <a:xfrm>
            <a:off x="1713627" y="1742712"/>
            <a:ext cx="1285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</a:rPr>
              <a:t>New Name </a:t>
            </a:r>
            <a:r>
              <a:rPr lang="en-US" altLang="en-US" sz="1400" b="1" dirty="0" err="1">
                <a:solidFill>
                  <a:srgbClr val="000000"/>
                </a:solidFill>
              </a:rPr>
              <a:t>Auth</a:t>
            </a:r>
            <a:r>
              <a:rPr lang="en-US" altLang="en-US" sz="1400" b="1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900218" y="3724899"/>
            <a:ext cx="963223" cy="406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prstClr val="black"/>
                </a:solidFill>
              </a:rPr>
              <a:t>Propose to LC  </a:t>
            </a:r>
          </a:p>
        </p:txBody>
      </p:sp>
      <p:sp>
        <p:nvSpPr>
          <p:cNvPr id="18446" name="TextBox 56"/>
          <p:cNvSpPr txBox="1">
            <a:spLocks noChangeArrowheads="1"/>
          </p:cNvSpPr>
          <p:nvPr/>
        </p:nvSpPr>
        <p:spPr bwMode="auto">
          <a:xfrm>
            <a:off x="2952754" y="3070101"/>
            <a:ext cx="5064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</a:rPr>
              <a:t>yes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85249" y="1474489"/>
            <a:ext cx="3947391" cy="1977195"/>
            <a:chOff x="1698349" y="1489906"/>
            <a:chExt cx="3947391" cy="1977195"/>
          </a:xfrm>
        </p:grpSpPr>
        <p:sp>
          <p:nvSpPr>
            <p:cNvPr id="72" name="Diamond 71"/>
            <p:cNvSpPr/>
            <p:nvPr/>
          </p:nvSpPr>
          <p:spPr>
            <a:xfrm>
              <a:off x="1698349" y="1489906"/>
              <a:ext cx="1271475" cy="971260"/>
            </a:xfrm>
            <a:prstGeom prst="diamon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en-US" alt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1" name="Can 10"/>
            <p:cNvSpPr/>
            <p:nvPr/>
          </p:nvSpPr>
          <p:spPr>
            <a:xfrm>
              <a:off x="5054600" y="2822576"/>
              <a:ext cx="591140" cy="644525"/>
            </a:xfrm>
            <a:prstGeom prst="can">
              <a:avLst/>
            </a:prstGeom>
            <a:solidFill>
              <a:srgbClr val="FFFF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 err="1">
                  <a:solidFill>
                    <a:prstClr val="black"/>
                  </a:solidFill>
                </a:rPr>
                <a:t>Auth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  <p:cxnSp>
          <p:nvCxnSpPr>
            <p:cNvPr id="97" name="Elbow Connector 96"/>
            <p:cNvCxnSpPr/>
            <p:nvPr/>
          </p:nvCxnSpPr>
          <p:spPr>
            <a:xfrm>
              <a:off x="2967380" y="1954329"/>
              <a:ext cx="2055245" cy="1070535"/>
            </a:xfrm>
            <a:prstGeom prst="bentConnector3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49" name="TextBox 101"/>
          <p:cNvSpPr txBox="1">
            <a:spLocks noChangeArrowheads="1"/>
          </p:cNvSpPr>
          <p:nvPr/>
        </p:nvSpPr>
        <p:spPr bwMode="auto">
          <a:xfrm>
            <a:off x="3028085" y="1659759"/>
            <a:ext cx="468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</a:rPr>
              <a:t>yes</a:t>
            </a:r>
          </a:p>
        </p:txBody>
      </p:sp>
      <p:cxnSp>
        <p:nvCxnSpPr>
          <p:cNvPr id="124" name="Elbow Connector 123"/>
          <p:cNvCxnSpPr/>
          <p:nvPr/>
        </p:nvCxnSpPr>
        <p:spPr>
          <a:xfrm>
            <a:off x="2998766" y="3523188"/>
            <a:ext cx="391855" cy="235750"/>
          </a:xfrm>
          <a:prstGeom prst="bentConnector2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125"/>
          <p:cNvCxnSpPr>
            <a:stCxn id="24" idx="3"/>
          </p:cNvCxnSpPr>
          <p:nvPr/>
        </p:nvCxnSpPr>
        <p:spPr>
          <a:xfrm flipV="1">
            <a:off x="3863441" y="3235968"/>
            <a:ext cx="1159184" cy="692131"/>
          </a:xfrm>
          <a:prstGeom prst="bentConnector3">
            <a:avLst/>
          </a:prstGeom>
          <a:ln w="508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7" name="Rectangle 129"/>
          <p:cNvSpPr>
            <a:spLocks noChangeArrowheads="1"/>
          </p:cNvSpPr>
          <p:nvPr/>
        </p:nvSpPr>
        <p:spPr bwMode="auto">
          <a:xfrm>
            <a:off x="2619376" y="3349626"/>
            <a:ext cx="225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7" name="Can 136"/>
          <p:cNvSpPr/>
          <p:nvPr/>
        </p:nvSpPr>
        <p:spPr>
          <a:xfrm>
            <a:off x="8991600" y="3077193"/>
            <a:ext cx="896144" cy="823913"/>
          </a:xfrm>
          <a:prstGeom prst="ca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err="1">
                <a:solidFill>
                  <a:prstClr val="black"/>
                </a:solidFill>
              </a:rPr>
              <a:t>Auth</a:t>
            </a:r>
            <a:r>
              <a:rPr lang="en-US" sz="1400" b="1" dirty="0">
                <a:solidFill>
                  <a:prstClr val="black"/>
                </a:solidFill>
              </a:rPr>
              <a:t> Control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4702176" y="927100"/>
            <a:ext cx="1247775" cy="54133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err="1">
                <a:solidFill>
                  <a:prstClr val="black"/>
                </a:solidFill>
              </a:rPr>
              <a:t>Melvyl</a:t>
            </a:r>
            <a:r>
              <a:rPr lang="en-US" sz="1400" b="1" dirty="0">
                <a:solidFill>
                  <a:prstClr val="black"/>
                </a:solidFill>
              </a:rPr>
              <a:t> (UC OPAC)</a:t>
            </a:r>
          </a:p>
        </p:txBody>
      </p:sp>
      <p:sp>
        <p:nvSpPr>
          <p:cNvPr id="159" name="Up-Down Arrow 158"/>
          <p:cNvSpPr/>
          <p:nvPr/>
        </p:nvSpPr>
        <p:spPr>
          <a:xfrm>
            <a:off x="5151438" y="1468438"/>
            <a:ext cx="227012" cy="768350"/>
          </a:xfrm>
          <a:prstGeom prst="up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grpSp>
        <p:nvGrpSpPr>
          <p:cNvPr id="18462" name="Group 27"/>
          <p:cNvGrpSpPr>
            <a:grpSpLocks/>
          </p:cNvGrpSpPr>
          <p:nvPr/>
        </p:nvGrpSpPr>
        <p:grpSpPr bwMode="auto">
          <a:xfrm>
            <a:off x="6980238" y="958851"/>
            <a:ext cx="1365250" cy="3832225"/>
            <a:chOff x="7853363" y="913607"/>
            <a:chExt cx="1819275" cy="3833018"/>
          </a:xfrm>
        </p:grpSpPr>
        <p:sp>
          <p:nvSpPr>
            <p:cNvPr id="5" name="Can 4"/>
            <p:cNvSpPr/>
            <p:nvPr/>
          </p:nvSpPr>
          <p:spPr>
            <a:xfrm>
              <a:off x="8077599" y="2188634"/>
              <a:ext cx="1595039" cy="2557991"/>
            </a:xfrm>
            <a:prstGeom prst="ca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478" name="TextBox 135"/>
            <p:cNvSpPr txBox="1">
              <a:spLocks noChangeArrowheads="1"/>
            </p:cNvSpPr>
            <p:nvPr/>
          </p:nvSpPr>
          <p:spPr bwMode="auto">
            <a:xfrm>
              <a:off x="8509000" y="2189163"/>
              <a:ext cx="10604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Aleph</a:t>
              </a:r>
            </a:p>
          </p:txBody>
        </p:sp>
        <p:sp>
          <p:nvSpPr>
            <p:cNvPr id="139" name="Can 138"/>
            <p:cNvSpPr/>
            <p:nvPr/>
          </p:nvSpPr>
          <p:spPr>
            <a:xfrm>
              <a:off x="8391078" y="2754603"/>
              <a:ext cx="839434" cy="646247"/>
            </a:xfrm>
            <a:prstGeom prst="can">
              <a:avLst/>
            </a:prstGeom>
            <a:solidFill>
              <a:srgbClr val="FFFF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 err="1">
                  <a:solidFill>
                    <a:prstClr val="black"/>
                  </a:solidFill>
                </a:rPr>
                <a:t>Auth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141" name="Can 140"/>
            <p:cNvSpPr/>
            <p:nvPr/>
          </p:nvSpPr>
          <p:spPr>
            <a:xfrm>
              <a:off x="8587419" y="3773287"/>
              <a:ext cx="710787" cy="662124"/>
            </a:xfrm>
            <a:prstGeom prst="ca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prstClr val="black"/>
                  </a:solidFill>
                </a:rPr>
                <a:t>Bib</a:t>
              </a:r>
            </a:p>
          </p:txBody>
        </p:sp>
        <p:sp>
          <p:nvSpPr>
            <p:cNvPr id="160" name="Rounded Rectangle 159"/>
            <p:cNvSpPr/>
            <p:nvPr/>
          </p:nvSpPr>
          <p:spPr>
            <a:xfrm>
              <a:off x="7853363" y="913607"/>
              <a:ext cx="1768505" cy="49222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prstClr val="black"/>
                  </a:solidFill>
                </a:rPr>
                <a:t>Harvest (UCD OPAC)</a:t>
              </a:r>
            </a:p>
          </p:txBody>
        </p:sp>
        <p:sp>
          <p:nvSpPr>
            <p:cNvPr id="161" name="Up-Down Arrow 160"/>
            <p:cNvSpPr/>
            <p:nvPr/>
          </p:nvSpPr>
          <p:spPr>
            <a:xfrm>
              <a:off x="8688960" y="1424888"/>
              <a:ext cx="300392" cy="768509"/>
            </a:xfrm>
            <a:prstGeom prst="upDownArrow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62" name="Left-Right Arrow 161"/>
          <p:cNvSpPr/>
          <p:nvPr/>
        </p:nvSpPr>
        <p:spPr>
          <a:xfrm>
            <a:off x="6008688" y="1041401"/>
            <a:ext cx="933450" cy="314325"/>
          </a:xfrm>
          <a:prstGeom prst="left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cxnSp>
        <p:nvCxnSpPr>
          <p:cNvPr id="25" name="Elbow Connector 24"/>
          <p:cNvCxnSpPr>
            <a:stCxn id="141" idx="4"/>
          </p:cNvCxnSpPr>
          <p:nvPr/>
        </p:nvCxnSpPr>
        <p:spPr>
          <a:xfrm flipV="1">
            <a:off x="8064500" y="3670301"/>
            <a:ext cx="927100" cy="479425"/>
          </a:xfrm>
          <a:prstGeom prst="bentConnector3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endCxn id="139" idx="4"/>
          </p:cNvCxnSpPr>
          <p:nvPr/>
        </p:nvCxnSpPr>
        <p:spPr>
          <a:xfrm rot="10800000">
            <a:off x="8013702" y="3122523"/>
            <a:ext cx="977901" cy="248442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flipV="1">
            <a:off x="5656263" y="4316919"/>
            <a:ext cx="1874837" cy="0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412757" y="6073081"/>
            <a:ext cx="947498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Cataloging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Workflow 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Print Monographs </a:t>
            </a:r>
          </a:p>
        </p:txBody>
      </p:sp>
      <p:pic>
        <p:nvPicPr>
          <p:cNvPr id="18468" name="Picture 44" descr="C:\Temp\Temporary Internet Files\Content.IE5\C4W2GDR3\MC9003893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493714"/>
            <a:ext cx="4635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>
            <a:stCxn id="18468" idx="3"/>
          </p:cNvCxnSpPr>
          <p:nvPr/>
        </p:nvCxnSpPr>
        <p:spPr>
          <a:xfrm>
            <a:off x="2220913" y="898526"/>
            <a:ext cx="449262" cy="6032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493735" y="1124296"/>
            <a:ext cx="376465" cy="32668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ular Callout 25"/>
          <p:cNvSpPr/>
          <p:nvPr/>
        </p:nvSpPr>
        <p:spPr>
          <a:xfrm>
            <a:off x="5378450" y="4984751"/>
            <a:ext cx="2357439" cy="788988"/>
          </a:xfrm>
          <a:prstGeom prst="wedgeRoundRectCallout">
            <a:avLst>
              <a:gd name="adj1" fmla="val 44600"/>
              <a:gd name="adj2" fmla="val -12267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prstClr val="black"/>
                </a:solidFill>
              </a:rPr>
              <a:t>Create holdings record</a:t>
            </a:r>
          </a:p>
          <a:p>
            <a:pPr>
              <a:defRPr/>
            </a:pPr>
            <a:r>
              <a:rPr lang="en-US" sz="1200" dirty="0">
                <a:solidFill>
                  <a:prstClr val="black"/>
                </a:solidFill>
              </a:rPr>
              <a:t>Add/complete item record</a:t>
            </a:r>
          </a:p>
        </p:txBody>
      </p:sp>
      <p:pic>
        <p:nvPicPr>
          <p:cNvPr id="1847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5122864"/>
            <a:ext cx="4953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0" name="Straight Arrow Connector 69"/>
          <p:cNvCxnSpPr/>
          <p:nvPr/>
        </p:nvCxnSpPr>
        <p:spPr>
          <a:xfrm>
            <a:off x="8013701" y="4479926"/>
            <a:ext cx="1033463" cy="862013"/>
          </a:xfrm>
          <a:prstGeom prst="straightConnector1">
            <a:avLst/>
          </a:prstGeom>
          <a:ln w="50800">
            <a:solidFill>
              <a:schemeClr val="tx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74" name="Picture 44" descr="C:\Temp\Temporary Internet Files\Content.IE5\C4W2GDR3\MC9003893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4576764"/>
            <a:ext cx="382588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061"/>
          <p:cNvSpPr/>
          <p:nvPr/>
        </p:nvSpPr>
        <p:spPr>
          <a:xfrm>
            <a:off x="9058276" y="5122864"/>
            <a:ext cx="1090613" cy="554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Physical Processing Unit</a:t>
            </a:r>
          </a:p>
        </p:txBody>
      </p:sp>
      <p:sp>
        <p:nvSpPr>
          <p:cNvPr id="2066" name="Rounded Rectangular Callout 2065"/>
          <p:cNvSpPr/>
          <p:nvPr/>
        </p:nvSpPr>
        <p:spPr>
          <a:xfrm>
            <a:off x="9428163" y="2225676"/>
            <a:ext cx="919162" cy="392113"/>
          </a:xfrm>
          <a:prstGeom prst="wedgeRoundRectCallout">
            <a:avLst>
              <a:gd name="adj1" fmla="val -45746"/>
              <a:gd name="adj2" fmla="val 15213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Vendor Service</a:t>
            </a:r>
          </a:p>
        </p:txBody>
      </p:sp>
      <p:sp>
        <p:nvSpPr>
          <p:cNvPr id="71" name="Diamond 70"/>
          <p:cNvSpPr/>
          <p:nvPr/>
        </p:nvSpPr>
        <p:spPr>
          <a:xfrm>
            <a:off x="1675979" y="2985284"/>
            <a:ext cx="1271475" cy="1068386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8443" name="TextBox 22"/>
          <p:cNvSpPr txBox="1">
            <a:spLocks noChangeArrowheads="1"/>
          </p:cNvSpPr>
          <p:nvPr/>
        </p:nvSpPr>
        <p:spPr bwMode="auto">
          <a:xfrm>
            <a:off x="1924587" y="3266605"/>
            <a:ext cx="9943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</a:rPr>
              <a:t>New Sub Heading?</a:t>
            </a:r>
          </a:p>
        </p:txBody>
      </p:sp>
      <p:cxnSp>
        <p:nvCxnSpPr>
          <p:cNvPr id="84" name="Elbow Connector 83"/>
          <p:cNvCxnSpPr>
            <a:stCxn id="71" idx="2"/>
          </p:cNvCxnSpPr>
          <p:nvPr/>
        </p:nvCxnSpPr>
        <p:spPr>
          <a:xfrm rot="16200000" flipH="1">
            <a:off x="3527321" y="2838066"/>
            <a:ext cx="263249" cy="2694456"/>
          </a:xfrm>
          <a:prstGeom prst="bentConnector2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341044" y="2593976"/>
            <a:ext cx="3221" cy="349803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982102" y="1612699"/>
            <a:ext cx="714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1200" b="1" dirty="0">
                <a:solidFill>
                  <a:srgbClr val="000000"/>
                </a:solidFill>
              </a:rPr>
              <a:t>New Name </a:t>
            </a:r>
            <a:endParaRPr lang="en-US" altLang="en-US" sz="1200" b="1" dirty="0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</a:pPr>
            <a:r>
              <a:rPr lang="en-US" altLang="en-US" sz="1200" b="1" dirty="0" err="1" smtClean="0">
                <a:solidFill>
                  <a:srgbClr val="000000"/>
                </a:solidFill>
              </a:rPr>
              <a:t>Auth</a:t>
            </a:r>
            <a:r>
              <a:rPr lang="en-US" altLang="en-US" sz="1200" b="1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3" name="Oval 2"/>
          <p:cNvSpPr/>
          <p:nvPr/>
        </p:nvSpPr>
        <p:spPr>
          <a:xfrm rot="1208272">
            <a:off x="1540582" y="1579188"/>
            <a:ext cx="4593633" cy="171528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743" y="2351250"/>
            <a:ext cx="1809844" cy="76944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Currently catalogers needs to create name authority record in OCLC first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4096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Rectangle 5"/>
          <p:cNvSpPr/>
          <p:nvPr/>
        </p:nvSpPr>
        <p:spPr>
          <a:xfrm flipH="1" flipV="1">
            <a:off x="1508340" y="171785"/>
            <a:ext cx="9144000" cy="6264275"/>
          </a:xfrm>
          <a:prstGeom prst="round1Rect">
            <a:avLst/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graph-databas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044" y="997111"/>
            <a:ext cx="1488012" cy="1488012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721132" y="3123812"/>
            <a:ext cx="1252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Mint </a:t>
            </a:r>
          </a:p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Local URI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103855" y="2972046"/>
            <a:ext cx="149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owl:sameAs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1" descr="scribe_screensho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607" y="4081140"/>
            <a:ext cx="1609176" cy="1780531"/>
          </a:xfrm>
          <a:prstGeom prst="rect">
            <a:avLst/>
          </a:prstGeom>
          <a:solidFill>
            <a:srgbClr val="558ED5"/>
          </a:solidFill>
        </p:spPr>
      </p:pic>
      <p:pic>
        <p:nvPicPr>
          <p:cNvPr id="34" name="Picture 33" descr="graph-databas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554" y="1448583"/>
            <a:ext cx="1488012" cy="1488012"/>
          </a:xfrm>
          <a:prstGeom prst="rect">
            <a:avLst/>
          </a:prstGeom>
        </p:spPr>
      </p:pic>
      <p:pic>
        <p:nvPicPr>
          <p:cNvPr id="36" name="Picture 35" descr="graph-databas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554" y="3003410"/>
            <a:ext cx="1488012" cy="1488012"/>
          </a:xfrm>
          <a:prstGeom prst="rect">
            <a:avLst/>
          </a:prstGeom>
        </p:spPr>
      </p:pic>
      <p:pic>
        <p:nvPicPr>
          <p:cNvPr id="37" name="Picture 36" descr="graph-databas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554" y="4585500"/>
            <a:ext cx="1488012" cy="1488012"/>
          </a:xfrm>
          <a:prstGeom prst="rect">
            <a:avLst/>
          </a:prstGeom>
        </p:spPr>
      </p:pic>
      <p:sp>
        <p:nvSpPr>
          <p:cNvPr id="11" name="Bent Arrow 10"/>
          <p:cNvSpPr/>
          <p:nvPr/>
        </p:nvSpPr>
        <p:spPr>
          <a:xfrm rot="5400000">
            <a:off x="5710599" y="1326553"/>
            <a:ext cx="1503733" cy="1787255"/>
          </a:xfrm>
          <a:prstGeom prst="bentArrow">
            <a:avLst>
              <a:gd name="adj1" fmla="val 13530"/>
              <a:gd name="adj2" fmla="val 22394"/>
              <a:gd name="adj3" fmla="val 25000"/>
              <a:gd name="adj4" fmla="val 4375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Left-Up Arrow 17"/>
          <p:cNvSpPr/>
          <p:nvPr/>
        </p:nvSpPr>
        <p:spPr>
          <a:xfrm flipH="1" flipV="1">
            <a:off x="7502199" y="1973069"/>
            <a:ext cx="1264881" cy="998977"/>
          </a:xfrm>
          <a:prstGeom prst="leftUpArrow">
            <a:avLst>
              <a:gd name="adj1" fmla="val 14809"/>
              <a:gd name="adj2" fmla="val 17357"/>
              <a:gd name="adj3" fmla="val 17356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-Up Arrow 39"/>
          <p:cNvSpPr/>
          <p:nvPr/>
        </p:nvSpPr>
        <p:spPr>
          <a:xfrm flipH="1">
            <a:off x="7327139" y="4757102"/>
            <a:ext cx="1531615" cy="998977"/>
          </a:xfrm>
          <a:prstGeom prst="leftUpArrow">
            <a:avLst>
              <a:gd name="adj1" fmla="val 14809"/>
              <a:gd name="adj2" fmla="val 17357"/>
              <a:gd name="adj3" fmla="val 17356"/>
            </a:avLst>
          </a:prstGeom>
          <a:solidFill>
            <a:srgbClr val="C3D6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-Right Arrow 19"/>
          <p:cNvSpPr/>
          <p:nvPr/>
        </p:nvSpPr>
        <p:spPr>
          <a:xfrm>
            <a:off x="8065688" y="3445593"/>
            <a:ext cx="820573" cy="383819"/>
          </a:xfrm>
          <a:prstGeom prst="leftRightArrow">
            <a:avLst/>
          </a:prstGeom>
          <a:solidFill>
            <a:srgbClr val="C3D6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harves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508" y="4585500"/>
            <a:ext cx="1980832" cy="1283270"/>
          </a:xfrm>
          <a:prstGeom prst="rect">
            <a:avLst/>
          </a:prstGeom>
          <a:solidFill>
            <a:srgbClr val="558ED5"/>
          </a:solidFill>
        </p:spPr>
      </p:pic>
      <p:pic>
        <p:nvPicPr>
          <p:cNvPr id="22" name="Picture 21" descr="oclc_tm_v_lg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994" y="3156712"/>
            <a:ext cx="1127283" cy="939403"/>
          </a:xfrm>
          <a:prstGeom prst="rect">
            <a:avLst/>
          </a:prstGeom>
        </p:spPr>
      </p:pic>
      <p:sp>
        <p:nvSpPr>
          <p:cNvPr id="23" name="Left-Right Arrow 22"/>
          <p:cNvSpPr/>
          <p:nvPr/>
        </p:nvSpPr>
        <p:spPr>
          <a:xfrm rot="5400000">
            <a:off x="3577893" y="3280225"/>
            <a:ext cx="1843022" cy="484632"/>
          </a:xfrm>
          <a:prstGeom prst="leftRight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-Up Arrow 26"/>
          <p:cNvSpPr/>
          <p:nvPr/>
        </p:nvSpPr>
        <p:spPr>
          <a:xfrm flipH="1" flipV="1">
            <a:off x="5229948" y="3308462"/>
            <a:ext cx="1295228" cy="1135589"/>
          </a:xfrm>
          <a:prstGeom prst="leftUpArrow">
            <a:avLst>
              <a:gd name="adj1" fmla="val 16716"/>
              <a:gd name="adj2" fmla="val 22929"/>
              <a:gd name="adj3" fmla="val 26381"/>
            </a:avLst>
          </a:prstGeom>
          <a:solidFill>
            <a:srgbClr val="C4BD9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8834598" y="514717"/>
            <a:ext cx="152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4CA3D"/>
                </a:solidFill>
              </a:rPr>
              <a:t>Other Data Sources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49111" y="1216785"/>
            <a:ext cx="1228904" cy="2659471"/>
          </a:xfrm>
          <a:prstGeom prst="bentArrow">
            <a:avLst>
              <a:gd name="adj1" fmla="val 21481"/>
              <a:gd name="adj2" fmla="val 25000"/>
              <a:gd name="adj3" fmla="val 40588"/>
              <a:gd name="adj4" fmla="val 43750"/>
            </a:avLst>
          </a:prstGeom>
          <a:solidFill>
            <a:srgbClr val="558ED5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5148" y="317306"/>
            <a:ext cx="8388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Future Workflow for Creation of Name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dentifier 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/>
          <a:srcRect l="361" t="12608" r="80494" b="78556"/>
          <a:stretch/>
        </p:blipFill>
        <p:spPr>
          <a:xfrm>
            <a:off x="6805633" y="4193968"/>
            <a:ext cx="1372627" cy="49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5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731" r="3324" b="8154"/>
          <a:stretch/>
        </p:blipFill>
        <p:spPr>
          <a:xfrm>
            <a:off x="394467" y="1056291"/>
            <a:ext cx="11302017" cy="5265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40443" y="541129"/>
            <a:ext cx="8632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Discovery System Using MARC Data 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073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314" r="7671" b="5496"/>
          <a:stretch/>
        </p:blipFill>
        <p:spPr>
          <a:xfrm>
            <a:off x="1546021" y="1423845"/>
            <a:ext cx="9471603" cy="479808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328471"/>
            <a:ext cx="3544981" cy="102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69174" y="571963"/>
            <a:ext cx="5271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Display of the Search Results   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208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684" t="18211" r="9853" b="68427"/>
          <a:stretch/>
        </p:blipFill>
        <p:spPr>
          <a:xfrm>
            <a:off x="1160775" y="2528047"/>
            <a:ext cx="8387256" cy="9774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8541" y="1421796"/>
            <a:ext cx="960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Future Discovery System Using Linked Data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793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84" y="723239"/>
            <a:ext cx="7096194" cy="5777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48235" y="2511499"/>
            <a:ext cx="166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Pulling Data from VIAF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3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58" y="1345958"/>
            <a:ext cx="6738258" cy="4527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28915" y="2858851"/>
            <a:ext cx="1898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Pulling Data </a:t>
            </a:r>
            <a:r>
              <a:rPr lang="en-US" dirty="0" smtClean="0"/>
              <a:t>from  </a:t>
            </a:r>
            <a:r>
              <a:rPr lang="en-US" dirty="0" err="1" smtClean="0"/>
              <a:t>WikiData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8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89756" y="1419333"/>
            <a:ext cx="8716686" cy="4221281"/>
            <a:chOff x="301498" y="1791849"/>
            <a:chExt cx="8174071" cy="376945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1498" y="1791849"/>
              <a:ext cx="8174071" cy="37694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1241781" y="4119850"/>
              <a:ext cx="1701107" cy="5847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Mockup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449490" y="5455948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0677" y="776372"/>
            <a:ext cx="38058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Display of the Search Results 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0677" y="6024282"/>
            <a:ext cx="10052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This work uses content that is from </a:t>
            </a:r>
            <a:r>
              <a:rPr lang="en-US" sz="1200" i="1" dirty="0"/>
              <a:t>How You Can Make the Transition from MARC to Linked Data Easier</a:t>
            </a:r>
            <a:r>
              <a:rPr lang="en-US" sz="1200" dirty="0"/>
              <a:t> © OCLC, used under a Creative Commons Attribution 4.0 International License: http://creativecommons.org/licenses/by/4.0</a:t>
            </a:r>
            <a:r>
              <a:rPr lang="en-US" sz="1200" dirty="0" smtClean="0"/>
              <a:t>/.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3683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2706" y="430304"/>
            <a:ext cx="10874188" cy="1080247"/>
          </a:xfrm>
        </p:spPr>
        <p:txBody>
          <a:bodyPr/>
          <a:lstStyle/>
          <a:p>
            <a:r>
              <a:rPr lang="en-US" sz="4000" b="1" dirty="0" smtClean="0"/>
              <a:t>References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2659" y="1680884"/>
            <a:ext cx="10506635" cy="431650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300" dirty="0" smtClean="0"/>
              <a:t>McCallum, S. (2015). </a:t>
            </a:r>
            <a:r>
              <a:rPr lang="en-US" sz="3300" i="1" dirty="0" smtClean="0"/>
              <a:t>BIBFRAME Update – Why, What, When </a:t>
            </a:r>
            <a:r>
              <a:rPr lang="en-US" sz="3300" dirty="0" smtClean="0"/>
              <a:t>[PDF document]. </a:t>
            </a:r>
            <a:r>
              <a:rPr lang="en-US" sz="3300" dirty="0"/>
              <a:t>Retrieve from </a:t>
            </a:r>
            <a:r>
              <a:rPr lang="en-US" sz="3300" dirty="0">
                <a:hlinkClick r:id="rId2"/>
              </a:rPr>
              <a:t>https://</a:t>
            </a:r>
            <a:r>
              <a:rPr lang="en-US" sz="3300" dirty="0" smtClean="0">
                <a:hlinkClick r:id="rId2"/>
              </a:rPr>
              <a:t>www.oclc.org/content/dam/oclc/events/2015/CI_SFPL_PPTS/BF-NCTPG-California.pdf</a:t>
            </a:r>
            <a:endParaRPr lang="en-US" sz="3300" dirty="0" smtClean="0"/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3300" dirty="0" smtClean="0"/>
              <a:t>Ford, K. (2013). </a:t>
            </a:r>
            <a:r>
              <a:rPr lang="en-US" sz="3300" i="1" dirty="0" smtClean="0"/>
              <a:t>When </a:t>
            </a:r>
            <a:r>
              <a:rPr lang="en-US" sz="3300" i="1" dirty="0"/>
              <a:t>URIs become </a:t>
            </a:r>
            <a:r>
              <a:rPr lang="en-US" sz="3300" i="1" dirty="0" smtClean="0"/>
              <a:t>authority: Benefits </a:t>
            </a:r>
            <a:r>
              <a:rPr lang="en-US" sz="3300" i="1" dirty="0"/>
              <a:t>and challenges of library Linked </a:t>
            </a:r>
            <a:r>
              <a:rPr lang="en-US" sz="3300" i="1" dirty="0" smtClean="0"/>
              <a:t>Data </a:t>
            </a:r>
            <a:r>
              <a:rPr lang="en-US" sz="3300" dirty="0" smtClean="0"/>
              <a:t> [PDF document ]. Retrieved from </a:t>
            </a:r>
            <a:endParaRPr lang="en-US" sz="3300" dirty="0"/>
          </a:p>
          <a:p>
            <a:pPr marL="0" indent="0">
              <a:buNone/>
            </a:pPr>
            <a:r>
              <a:rPr lang="en-US" sz="3300" dirty="0" smtClean="0"/>
              <a:t> </a:t>
            </a:r>
            <a:r>
              <a:rPr lang="en-US" sz="3300" dirty="0">
                <a:hlinkClick r:id="rId3"/>
              </a:rPr>
              <a:t>http://</a:t>
            </a:r>
            <a:r>
              <a:rPr lang="en-US" sz="3300" dirty="0" smtClean="0">
                <a:hlinkClick r:id="rId3"/>
              </a:rPr>
              <a:t>www.loc.gov/bibframe/pdf/ALAmw2013-sac_Ford.pdf</a:t>
            </a:r>
            <a:endParaRPr lang="en-US" sz="3300" dirty="0" smtClean="0"/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3300" dirty="0" smtClean="0"/>
              <a:t>Fischer, R. and Lugg R. (2009). Study of the North American MARC Records Marketplace. Retrieved from</a:t>
            </a:r>
            <a:endParaRPr lang="en-US" sz="3300" dirty="0">
              <a:hlinkClick r:id="rId4"/>
            </a:endParaRPr>
          </a:p>
          <a:p>
            <a:pPr marL="0" indent="0">
              <a:buNone/>
            </a:pPr>
            <a:r>
              <a:rPr lang="en-US" sz="3300" dirty="0" smtClean="0">
                <a:hlinkClick r:id="rId4"/>
              </a:rPr>
              <a:t>http</a:t>
            </a:r>
            <a:r>
              <a:rPr lang="en-US" sz="3300" dirty="0">
                <a:hlinkClick r:id="rId4"/>
              </a:rPr>
              <a:t>://</a:t>
            </a:r>
            <a:r>
              <a:rPr lang="en-US" sz="3300" dirty="0" smtClean="0">
                <a:hlinkClick r:id="rId4"/>
              </a:rPr>
              <a:t>www.loc.gov/bibliographic-future/news/MARC_Record_Marketplace_2009-10.pdf</a:t>
            </a:r>
            <a:endParaRPr lang="en-US" sz="3300" dirty="0" smtClean="0"/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3300" dirty="0" err="1"/>
              <a:t>Godby</a:t>
            </a:r>
            <a:r>
              <a:rPr lang="en-US" sz="3300" dirty="0"/>
              <a:t>, J. and Smith-Yoshimura, K. (2015). </a:t>
            </a:r>
            <a:r>
              <a:rPr lang="en-US" sz="3300" i="1" dirty="0"/>
              <a:t>How You Can Make the Transition from MARC to Linked Data </a:t>
            </a:r>
            <a:r>
              <a:rPr lang="en-US" sz="3300" i="1" dirty="0" smtClean="0"/>
              <a:t>Easier. </a:t>
            </a:r>
            <a:r>
              <a:rPr lang="en-US" sz="3300" dirty="0" smtClean="0"/>
              <a:t>Retrieved from </a:t>
            </a:r>
          </a:p>
          <a:p>
            <a:pPr marL="0" indent="0">
              <a:buNone/>
            </a:pPr>
            <a:r>
              <a:rPr lang="en-US" sz="3300" dirty="0" smtClean="0">
                <a:hlinkClick r:id="rId5"/>
              </a:rPr>
              <a:t>http</a:t>
            </a:r>
            <a:r>
              <a:rPr lang="en-US" sz="3300" dirty="0">
                <a:hlinkClick r:id="rId5"/>
              </a:rPr>
              <a:t>://</a:t>
            </a:r>
            <a:r>
              <a:rPr lang="en-US" sz="3300" dirty="0" smtClean="0">
                <a:hlinkClick r:id="rId5"/>
              </a:rPr>
              <a:t>www.oclc.org/content/dam/research/events/2015/marc-to-linked-data-webinar.pptx</a:t>
            </a:r>
            <a:endParaRPr lang="en-US" sz="3300" dirty="0" smtClean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7392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PP slides_home_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15"/>
          <p:cNvSpPr>
            <a:spLocks noGrp="1"/>
          </p:cNvSpPr>
          <p:nvPr>
            <p:ph type="subTitle" idx="1"/>
          </p:nvPr>
        </p:nvSpPr>
        <p:spPr>
          <a:xfrm>
            <a:off x="7184225" y="910781"/>
            <a:ext cx="1852199" cy="970809"/>
          </a:xfrm>
        </p:spPr>
        <p:txBody>
          <a:bodyPr vert="horz" lIns="0" tIns="0" rIns="0" bIns="0" rtlCol="0" anchor="ctr">
            <a:normAutofit/>
          </a:bodyPr>
          <a:lstStyle/>
          <a:p>
            <a:pPr algn="l">
              <a:defRPr/>
            </a:pPr>
            <a:r>
              <a:rPr lang="en-US" sz="2000" b="1" dirty="0">
                <a:cs typeface="Calibri"/>
              </a:rPr>
              <a:t>BIBFLOW: A Roadmap for Success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70088" y="872228"/>
            <a:ext cx="4351884" cy="5566673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Picture 1" descr="davis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706" y="2206459"/>
            <a:ext cx="2276451" cy="691817"/>
          </a:xfrm>
          <a:prstGeom prst="rect">
            <a:avLst/>
          </a:prstGeom>
        </p:spPr>
      </p:pic>
      <p:pic>
        <p:nvPicPr>
          <p:cNvPr id="3" name="Picture 2" descr="z-logo-s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26" y="3163069"/>
            <a:ext cx="2162930" cy="739950"/>
          </a:xfrm>
          <a:prstGeom prst="rect">
            <a:avLst/>
          </a:prstGeom>
        </p:spPr>
      </p:pic>
      <p:pic>
        <p:nvPicPr>
          <p:cNvPr id="4" name="Picture 3" descr="imls-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350" y="4125550"/>
            <a:ext cx="2276451" cy="884712"/>
          </a:xfrm>
          <a:prstGeom prst="rect">
            <a:avLst/>
          </a:prstGeom>
        </p:spPr>
      </p:pic>
      <p:pic>
        <p:nvPicPr>
          <p:cNvPr id="5" name="Picture 4" descr="1060px-Portsmouth_roadmap_1948_crop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88" y="872228"/>
            <a:ext cx="4351884" cy="55823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33013" y="2455183"/>
            <a:ext cx="3706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6165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506" y="682051"/>
            <a:ext cx="4542020" cy="57412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2385" t="48129" r="42653" b="43610"/>
          <a:stretch/>
        </p:blipFill>
        <p:spPr>
          <a:xfrm>
            <a:off x="8073921" y="5407057"/>
            <a:ext cx="555885" cy="5208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52385" t="48129" r="42653" b="43610"/>
          <a:stretch/>
        </p:blipFill>
        <p:spPr>
          <a:xfrm>
            <a:off x="8390275" y="1002315"/>
            <a:ext cx="426496" cy="3996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52385" t="48129" r="42653" b="43610"/>
          <a:stretch/>
        </p:blipFill>
        <p:spPr>
          <a:xfrm>
            <a:off x="10749197" y="1040095"/>
            <a:ext cx="555885" cy="5208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3625" t="26186" r="31057" b="21228"/>
          <a:stretch/>
        </p:blipFill>
        <p:spPr>
          <a:xfrm>
            <a:off x="383174" y="682051"/>
            <a:ext cx="6965910" cy="574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8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4772"/>
            <a:ext cx="10972800" cy="659567"/>
          </a:xfrm>
        </p:spPr>
        <p:txBody>
          <a:bodyPr/>
          <a:lstStyle/>
          <a:p>
            <a:pPr algn="l"/>
            <a:r>
              <a:rPr lang="en-US" sz="3600" b="1" dirty="0"/>
              <a:t>Goals for </a:t>
            </a:r>
            <a:r>
              <a:rPr lang="en-US" sz="3600" b="1" dirty="0" smtClean="0"/>
              <a:t>BIBFRAME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54243"/>
            <a:ext cx="10972800" cy="5246557"/>
          </a:xfrm>
        </p:spPr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Supply </a:t>
            </a:r>
            <a:r>
              <a:rPr lang="en-US" sz="4200" dirty="0">
                <a:solidFill>
                  <a:srgbClr val="FF0000"/>
                </a:solidFill>
              </a:rPr>
              <a:t>search engines </a:t>
            </a:r>
            <a:r>
              <a:rPr lang="en-US" sz="4200" dirty="0"/>
              <a:t>with description </a:t>
            </a:r>
            <a:r>
              <a:rPr lang="en-US" sz="4200" dirty="0" smtClean="0"/>
              <a:t>in a </a:t>
            </a:r>
            <a:r>
              <a:rPr lang="en-US" sz="4200" dirty="0"/>
              <a:t>form they can </a:t>
            </a:r>
            <a:r>
              <a:rPr lang="en-US" sz="4200" dirty="0" smtClean="0"/>
              <a:t>exploit</a:t>
            </a:r>
            <a:endParaRPr lang="en-US" sz="4200" dirty="0"/>
          </a:p>
          <a:p>
            <a:r>
              <a:rPr lang="en-US" sz="4200" dirty="0"/>
              <a:t>Use/exploit </a:t>
            </a:r>
            <a:r>
              <a:rPr lang="en-US" sz="4200" dirty="0">
                <a:solidFill>
                  <a:srgbClr val="FF0000"/>
                </a:solidFill>
              </a:rPr>
              <a:t>linking</a:t>
            </a:r>
          </a:p>
          <a:p>
            <a:pPr lvl="1"/>
            <a:r>
              <a:rPr lang="en-US" sz="3400" dirty="0"/>
              <a:t>traditional = textual, identifiers</a:t>
            </a:r>
          </a:p>
          <a:p>
            <a:pPr lvl="1"/>
            <a:r>
              <a:rPr lang="en-US" sz="3400" dirty="0"/>
              <a:t>semantic technology = </a:t>
            </a:r>
            <a:r>
              <a:rPr lang="en-US" sz="3400" dirty="0" smtClean="0">
                <a:solidFill>
                  <a:srgbClr val="FF0000"/>
                </a:solidFill>
              </a:rPr>
              <a:t>URIs                                     </a:t>
            </a:r>
            <a:r>
              <a:rPr lang="en-US" sz="4200" b="1" dirty="0" smtClean="0">
                <a:solidFill>
                  <a:srgbClr val="FF0000"/>
                </a:solidFill>
              </a:rPr>
              <a:t>URI – Uniform Resource Identifier</a:t>
            </a:r>
          </a:p>
          <a:p>
            <a:r>
              <a:rPr lang="en-US" sz="4200" dirty="0"/>
              <a:t>MARC </a:t>
            </a:r>
            <a:r>
              <a:rPr lang="en-US" sz="4200" dirty="0" smtClean="0"/>
              <a:t>transition </a:t>
            </a:r>
            <a:endParaRPr lang="en-US" sz="4200" dirty="0"/>
          </a:p>
          <a:p>
            <a:pPr lvl="1"/>
            <a:r>
              <a:rPr lang="en-US" sz="3400" dirty="0"/>
              <a:t>enable </a:t>
            </a:r>
            <a:r>
              <a:rPr lang="en-US" sz="3400" dirty="0">
                <a:solidFill>
                  <a:srgbClr val="FF0000"/>
                </a:solidFill>
              </a:rPr>
              <a:t>reuse</a:t>
            </a:r>
            <a:r>
              <a:rPr lang="en-US" sz="3400" dirty="0"/>
              <a:t> of data from MARC</a:t>
            </a:r>
          </a:p>
          <a:p>
            <a:pPr lvl="1"/>
            <a:r>
              <a:rPr lang="en-US" sz="3400" dirty="0"/>
              <a:t>provision of transformations to new </a:t>
            </a:r>
            <a:r>
              <a:rPr lang="en-US" sz="3400" dirty="0" smtClean="0"/>
              <a:t>models</a:t>
            </a:r>
            <a:endParaRPr lang="en-US" sz="3400" dirty="0"/>
          </a:p>
          <a:p>
            <a:r>
              <a:rPr lang="en-US" sz="4200" dirty="0"/>
              <a:t>Extensibility to new and broader </a:t>
            </a:r>
            <a:r>
              <a:rPr lang="en-US" sz="4200" dirty="0" smtClean="0"/>
              <a:t>content </a:t>
            </a:r>
          </a:p>
          <a:p>
            <a:r>
              <a:rPr lang="en-US" sz="4200" dirty="0" smtClean="0"/>
              <a:t>Accommodate </a:t>
            </a:r>
            <a:r>
              <a:rPr lang="en-US" sz="4200" dirty="0"/>
              <a:t>needs for different types of </a:t>
            </a:r>
            <a:r>
              <a:rPr lang="en-US" sz="4200" dirty="0" smtClean="0"/>
              <a:t>libraries</a:t>
            </a:r>
            <a:endParaRPr lang="en-US" sz="4200" dirty="0"/>
          </a:p>
          <a:p>
            <a:r>
              <a:rPr lang="en-US" sz="4200" dirty="0"/>
              <a:t>New views of different types of metadata</a:t>
            </a:r>
          </a:p>
          <a:p>
            <a:pPr lvl="1"/>
            <a:r>
              <a:rPr lang="en-US" sz="3400" dirty="0" smtClean="0"/>
              <a:t>descriptive</a:t>
            </a:r>
            <a:r>
              <a:rPr lang="en-US" sz="3400" dirty="0"/>
              <a:t>, authority, </a:t>
            </a:r>
            <a:r>
              <a:rPr lang="en-US" sz="3400" dirty="0" smtClean="0"/>
              <a:t>holdings</a:t>
            </a:r>
            <a:endParaRPr lang="en-US" sz="3400" dirty="0"/>
          </a:p>
          <a:p>
            <a:pPr lvl="1"/>
            <a:r>
              <a:rPr lang="en-US" sz="3400" dirty="0"/>
              <a:t>coded data, classification data, subject data </a:t>
            </a:r>
          </a:p>
          <a:p>
            <a:pPr lvl="1"/>
            <a:r>
              <a:rPr lang="en-US" sz="3400" dirty="0"/>
              <a:t>preservation, rights, technical, </a:t>
            </a:r>
            <a:r>
              <a:rPr lang="en-US" sz="3400" dirty="0" smtClean="0"/>
              <a:t>archival</a:t>
            </a:r>
            <a:endParaRPr lang="en-US" sz="3400" dirty="0"/>
          </a:p>
          <a:p>
            <a:r>
              <a:rPr lang="en-US" sz="4200" dirty="0"/>
              <a:t>Reconsideration of the </a:t>
            </a:r>
            <a:r>
              <a:rPr lang="en-US" sz="4200" dirty="0" smtClean="0"/>
              <a:t>data related activities</a:t>
            </a:r>
            <a:endParaRPr lang="en-US" sz="4200" dirty="0"/>
          </a:p>
          <a:p>
            <a:pPr lvl="1"/>
            <a:r>
              <a:rPr lang="en-US" sz="3400" dirty="0"/>
              <a:t>exchange, internal storage, input interfaces and </a:t>
            </a:r>
            <a:r>
              <a:rPr lang="en-US" sz="3400" dirty="0" smtClean="0"/>
              <a:t>technique</a:t>
            </a:r>
            <a:r>
              <a:rPr lang="en-US" sz="3800" dirty="0" smtClean="0"/>
              <a:t>    </a:t>
            </a:r>
          </a:p>
          <a:p>
            <a:pPr marL="457200" lvl="1" indent="0">
              <a:buNone/>
            </a:pPr>
            <a:r>
              <a:rPr lang="en-US" sz="3800" dirty="0" smtClean="0"/>
              <a:t>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500" dirty="0" smtClean="0"/>
              <a:t>Adapted from a presentation given by Sally McCallum, </a:t>
            </a:r>
            <a:r>
              <a:rPr lang="en-US" sz="2500" dirty="0" smtClean="0">
                <a:hlinkClick r:id="rId2"/>
              </a:rPr>
              <a:t>http</a:t>
            </a:r>
            <a:r>
              <a:rPr lang="en-US" sz="2500" dirty="0">
                <a:hlinkClick r:id="rId2"/>
              </a:rPr>
              <a:t>://</a:t>
            </a:r>
            <a:r>
              <a:rPr lang="en-US" sz="2500" dirty="0" smtClean="0">
                <a:hlinkClick r:id="rId2"/>
              </a:rPr>
              <a:t>www.oclc.org/content/dam/oclc/events/2015/CI_SFPL_PPTS/BF-NCTPG-California.pdf</a:t>
            </a:r>
            <a:r>
              <a:rPr lang="en-US" sz="2500" dirty="0" smtClean="0"/>
              <a:t>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7159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II: What Is BIBFLOW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algn="ctr"/>
            <a:r>
              <a:rPr lang="en-US" sz="3200" b="1" dirty="0" err="1" smtClean="0">
                <a:solidFill>
                  <a:srgbClr val="FF0000"/>
                </a:solidFill>
              </a:rPr>
              <a:t>BIB</a:t>
            </a:r>
            <a:r>
              <a:rPr lang="en-US" sz="3200" dirty="0" err="1" smtClean="0"/>
              <a:t>frame</a:t>
            </a:r>
            <a:r>
              <a:rPr lang="en-US" sz="3200" dirty="0" smtClean="0"/>
              <a:t> </a:t>
            </a:r>
            <a:r>
              <a:rPr lang="en-US" sz="3200" dirty="0"/>
              <a:t>+ </a:t>
            </a:r>
            <a:r>
              <a:rPr lang="en-US" sz="3200" dirty="0" err="1"/>
              <a:t>work</a:t>
            </a:r>
            <a:r>
              <a:rPr lang="en-US" sz="3200" b="1" dirty="0" err="1">
                <a:solidFill>
                  <a:srgbClr val="FF0000"/>
                </a:solidFill>
              </a:rPr>
              <a:t>FLOW</a:t>
            </a:r>
            <a:endParaRPr lang="en-US" sz="32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54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805" y="221566"/>
            <a:ext cx="10018713" cy="1058594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BIBFLOW Project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420837"/>
            <a:ext cx="10585770" cy="5289452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 smtClean="0"/>
              <a:t>Is a 2-year project of the UC Davis University Library and Zepheira, funded by Institute of Museum and Library Sciences (May 2014 – April 2016)</a:t>
            </a:r>
          </a:p>
          <a:p>
            <a:endParaRPr lang="en-US" sz="4400" dirty="0" smtClean="0"/>
          </a:p>
          <a:p>
            <a:r>
              <a:rPr lang="en-US" sz="4400" dirty="0" smtClean="0"/>
              <a:t>Its official title is “Reinventing Cataloging: Models for the Future of Library Operations” </a:t>
            </a:r>
          </a:p>
          <a:p>
            <a:endParaRPr lang="en-US" sz="4400" dirty="0" smtClean="0"/>
          </a:p>
          <a:p>
            <a:r>
              <a:rPr lang="en-US" sz="4400" dirty="0" smtClean="0"/>
              <a:t>Is a research project that will address questions like “What impact will adoption of BIBFRAME on technical services workflows in an academic library”?</a:t>
            </a:r>
          </a:p>
          <a:p>
            <a:pPr marL="0" indent="0">
              <a:buNone/>
            </a:pPr>
            <a:endParaRPr lang="en-US" sz="3700" dirty="0" smtClean="0"/>
          </a:p>
          <a:p>
            <a:pPr>
              <a:spcBef>
                <a:spcPts val="0"/>
              </a:spcBef>
              <a:defRPr/>
            </a:pPr>
            <a:r>
              <a:rPr lang="en-US" sz="4400" dirty="0" smtClean="0"/>
              <a:t>Its primary </a:t>
            </a:r>
            <a:r>
              <a:rPr lang="en-US" sz="4400" dirty="0"/>
              <a:t>purpose is to understand </a:t>
            </a:r>
            <a:r>
              <a:rPr lang="en-US" sz="4400" dirty="0" smtClean="0"/>
              <a:t>ecosystem</a:t>
            </a:r>
            <a:r>
              <a:rPr lang="en-US" sz="4400" dirty="0"/>
              <a:t>, test solutions, and provide a concrete map of how libraries can iteratively migrate to linked data without disrupting patron or business services.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18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0.0.2212"/>
  <p:tag name="PPTVERSION" val="14"/>
  <p:tag name="TPOS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avis_corrected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2155</TotalTime>
  <Words>1324</Words>
  <Application>Microsoft Office PowerPoint</Application>
  <PresentationFormat>Custom</PresentationFormat>
  <Paragraphs>263</Paragraphs>
  <Slides>59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Executive</vt:lpstr>
      <vt:lpstr>1_Office Theme</vt:lpstr>
      <vt:lpstr>davis_corrected_template</vt:lpstr>
      <vt:lpstr>Implementing BIBFRAME: The UC Davis BIBFLOW Project </vt:lpstr>
      <vt:lpstr>Outline</vt:lpstr>
      <vt:lpstr>PART I: What Is BIBFRAME?</vt:lpstr>
      <vt:lpstr>What Is BIBFRAME?</vt:lpstr>
      <vt:lpstr>PowerPoint Presentation</vt:lpstr>
      <vt:lpstr>PowerPoint Presentation</vt:lpstr>
      <vt:lpstr>Goals for BIBFRAME</vt:lpstr>
      <vt:lpstr>PART II: What Is BIBFLOW</vt:lpstr>
      <vt:lpstr>     BIBFLOW Project</vt:lpstr>
      <vt:lpstr>How?</vt:lpstr>
      <vt:lpstr>PowerPoint Presentation</vt:lpstr>
      <vt:lpstr>PowerPoint Presentation</vt:lpstr>
      <vt:lpstr>PowerPoint Presentation</vt:lpstr>
      <vt:lpstr>PowerPoint Presentation</vt:lpstr>
      <vt:lpstr>Workflows and Use Cases</vt:lpstr>
      <vt:lpstr>PowerPoint Presentation</vt:lpstr>
      <vt:lpstr>PowerPoint Presentation</vt:lpstr>
      <vt:lpstr>PowerPoint Presentation</vt:lpstr>
      <vt:lpstr>Assessment of Library Management System</vt:lpstr>
      <vt:lpstr>Key Findings about Kuali-OLE </vt:lpstr>
      <vt:lpstr>PowerPoint Presentation</vt:lpstr>
      <vt:lpstr>Where Are We?</vt:lpstr>
      <vt:lpstr>PowerPoint Presentation</vt:lpstr>
      <vt:lpstr>PowerPoint Presentation</vt:lpstr>
      <vt:lpstr>Testing Workflows</vt:lpstr>
      <vt:lpstr>Preparing for MARC2BIBFRAME Conversion</vt:lpstr>
      <vt:lpstr>Demo</vt:lpstr>
      <vt:lpstr>DEMO #1 Input Subject Terms  Using Scribe (Zepheira’s BIBFRAME Editor)</vt:lpstr>
      <vt:lpstr>PowerPoint Presentation</vt:lpstr>
      <vt:lpstr>PowerPoint Presentation</vt:lpstr>
      <vt:lpstr>PowerPoint Presentation</vt:lpstr>
      <vt:lpstr>PowerPoint Presentation</vt:lpstr>
      <vt:lpstr>Demo #2: Workflow - Auto Fill Data Elements Retrieved from OCLC</vt:lpstr>
      <vt:lpstr>PowerPoint Presentation</vt:lpstr>
      <vt:lpstr>PowerPoint Presentation</vt:lpstr>
      <vt:lpstr>PowerPoint Presentation</vt:lpstr>
      <vt:lpstr>Demo #3:             MARC               BIBFRMAE</vt:lpstr>
      <vt:lpstr>Issues</vt:lpstr>
      <vt:lpstr>Issue – Subject Headings</vt:lpstr>
      <vt:lpstr>PowerPoint Presentation</vt:lpstr>
      <vt:lpstr>    Subject Heading with Form Subdivision</vt:lpstr>
      <vt:lpstr>LC BIBFRAME Transformation</vt:lpstr>
      <vt:lpstr>LC BIBFRAME Transformation</vt:lpstr>
      <vt:lpstr>Subject Heading without Form Subdivision</vt:lpstr>
      <vt:lpstr> LC BIBFRAME Transformation</vt:lpstr>
      <vt:lpstr>Questions?</vt:lpstr>
      <vt:lpstr>PowerPoint Presentation</vt:lpstr>
      <vt:lpstr>PowerPoint Presentation</vt:lpstr>
      <vt:lpstr>Issue – Name Headings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Xiaoli Li</dc:creator>
  <cp:lastModifiedBy>Penn Libraries</cp:lastModifiedBy>
  <cp:revision>209</cp:revision>
  <dcterms:created xsi:type="dcterms:W3CDTF">2015-01-28T05:27:51Z</dcterms:created>
  <dcterms:modified xsi:type="dcterms:W3CDTF">2016-01-04T14:41:05Z</dcterms:modified>
</cp:coreProperties>
</file>